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Lst>
  <p:notesMasterIdLst>
    <p:notesMasterId r:id="rId28"/>
  </p:notesMasterIdLst>
  <p:sldIdLst>
    <p:sldId id="274" r:id="rId9"/>
    <p:sldId id="256" r:id="rId10"/>
    <p:sldId id="277" r:id="rId11"/>
    <p:sldId id="260" r:id="rId12"/>
    <p:sldId id="257" r:id="rId13"/>
    <p:sldId id="276" r:id="rId14"/>
    <p:sldId id="278" r:id="rId15"/>
    <p:sldId id="279" r:id="rId16"/>
    <p:sldId id="280" r:id="rId17"/>
    <p:sldId id="281" r:id="rId18"/>
    <p:sldId id="265" r:id="rId19"/>
    <p:sldId id="283" r:id="rId20"/>
    <p:sldId id="284" r:id="rId21"/>
    <p:sldId id="267" r:id="rId22"/>
    <p:sldId id="266" r:id="rId23"/>
    <p:sldId id="282" r:id="rId24"/>
    <p:sldId id="268" r:id="rId25"/>
    <p:sldId id="262" r:id="rId26"/>
    <p:sldId id="261"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Visser" initials="DV" lastIdx="1" clrIdx="0">
    <p:extLst>
      <p:ext uri="{19B8F6BF-5375-455C-9EA6-DF929625EA0E}">
        <p15:presenceInfo xmlns:p15="http://schemas.microsoft.com/office/powerpoint/2012/main" userId="582a1b830ffda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EC3B1-4671-410C-9FAB-439401FB5FAE}" v="1" dt="2024-02-22T20:54:51.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8" autoAdjust="0"/>
    <p:restoredTop sz="83557" autoAdjust="0"/>
  </p:normalViewPr>
  <p:slideViewPr>
    <p:cSldViewPr snapToGrid="0">
      <p:cViewPr varScale="1">
        <p:scale>
          <a:sx n="95" d="100"/>
          <a:sy n="95" d="100"/>
        </p:scale>
        <p:origin x="13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Broersen" userId="bb5920ef8a878ee8" providerId="LiveId" clId="{6E2A0A21-B5CA-49C9-B3B0-4090C78DCF93}"/>
    <pc:docChg chg="undo custSel delSld modSld">
      <pc:chgData name="Paula Broersen" userId="bb5920ef8a878ee8" providerId="LiveId" clId="{6E2A0A21-B5CA-49C9-B3B0-4090C78DCF93}" dt="2023-07-16T18:23:32.331" v="277"/>
      <pc:docMkLst>
        <pc:docMk/>
      </pc:docMkLst>
      <pc:sldChg chg="modNotesTx">
        <pc:chgData name="Paula Broersen" userId="bb5920ef8a878ee8" providerId="LiveId" clId="{6E2A0A21-B5CA-49C9-B3B0-4090C78DCF93}" dt="2023-07-16T18:23:32.331" v="277"/>
        <pc:sldMkLst>
          <pc:docMk/>
          <pc:sldMk cId="1822116602" sldId="261"/>
        </pc:sldMkLst>
      </pc:sldChg>
      <pc:sldChg chg="modSp mod">
        <pc:chgData name="Paula Broersen" userId="bb5920ef8a878ee8" providerId="LiveId" clId="{6E2A0A21-B5CA-49C9-B3B0-4090C78DCF93}" dt="2023-07-16T18:23:18.890" v="274"/>
        <pc:sldMkLst>
          <pc:docMk/>
          <pc:sldMk cId="2227776608" sldId="262"/>
        </pc:sldMkLst>
        <pc:spChg chg="mod">
          <ac:chgData name="Paula Broersen" userId="bb5920ef8a878ee8" providerId="LiveId" clId="{6E2A0A21-B5CA-49C9-B3B0-4090C78DCF93}" dt="2023-07-16T18:23:18.890" v="274"/>
          <ac:spMkLst>
            <pc:docMk/>
            <pc:sldMk cId="2227776608" sldId="262"/>
            <ac:spMk id="8" creationId="{3C548FA0-A701-3642-A7F4-8CFCDFA247C3}"/>
          </ac:spMkLst>
        </pc:spChg>
      </pc:sldChg>
      <pc:sldChg chg="del">
        <pc:chgData name="Paula Broersen" userId="bb5920ef8a878ee8" providerId="LiveId" clId="{6E2A0A21-B5CA-49C9-B3B0-4090C78DCF93}" dt="2023-07-16T18:23:13.411" v="271" actId="47"/>
        <pc:sldMkLst>
          <pc:docMk/>
          <pc:sldMk cId="101250001" sldId="264"/>
        </pc:sldMkLst>
      </pc:sldChg>
      <pc:sldChg chg="modNotesTx">
        <pc:chgData name="Paula Broersen" userId="bb5920ef8a878ee8" providerId="LiveId" clId="{6E2A0A21-B5CA-49C9-B3B0-4090C78DCF93}" dt="2023-07-16T18:22:31.158" v="267" actId="20577"/>
        <pc:sldMkLst>
          <pc:docMk/>
          <pc:sldMk cId="1011080922" sldId="265"/>
        </pc:sldMkLst>
      </pc:sldChg>
      <pc:sldChg chg="modNotesTx">
        <pc:chgData name="Paula Broersen" userId="bb5920ef8a878ee8" providerId="LiveId" clId="{6E2A0A21-B5CA-49C9-B3B0-4090C78DCF93}" dt="2023-07-16T18:21:56.214" v="248" actId="20577"/>
        <pc:sldMkLst>
          <pc:docMk/>
          <pc:sldMk cId="3865231909" sldId="266"/>
        </pc:sldMkLst>
      </pc:sldChg>
      <pc:sldChg chg="modSp mod modNotesTx">
        <pc:chgData name="Paula Broersen" userId="bb5920ef8a878ee8" providerId="LiveId" clId="{6E2A0A21-B5CA-49C9-B3B0-4090C78DCF93}" dt="2023-07-16T18:22:12.485" v="249" actId="14100"/>
        <pc:sldMkLst>
          <pc:docMk/>
          <pc:sldMk cId="934826957" sldId="267"/>
        </pc:sldMkLst>
        <pc:spChg chg="mod">
          <ac:chgData name="Paula Broersen" userId="bb5920ef8a878ee8" providerId="LiveId" clId="{6E2A0A21-B5CA-49C9-B3B0-4090C78DCF93}" dt="2023-07-16T18:19:03.287" v="128" actId="1076"/>
          <ac:spMkLst>
            <pc:docMk/>
            <pc:sldMk cId="934826957" sldId="267"/>
            <ac:spMk id="5" creationId="{D6927C2C-7974-FC50-2174-7C440EC0F758}"/>
          </ac:spMkLst>
        </pc:spChg>
        <pc:spChg chg="mod">
          <ac:chgData name="Paula Broersen" userId="bb5920ef8a878ee8" providerId="LiveId" clId="{6E2A0A21-B5CA-49C9-B3B0-4090C78DCF93}" dt="2023-07-16T18:22:12.485" v="249" actId="14100"/>
          <ac:spMkLst>
            <pc:docMk/>
            <pc:sldMk cId="934826957" sldId="267"/>
            <ac:spMk id="9" creationId="{E8607968-D290-092E-A58B-DD1F25C8C4A4}"/>
          </ac:spMkLst>
        </pc:spChg>
      </pc:sldChg>
      <pc:sldChg chg="modSp mod modNotesTx">
        <pc:chgData name="Paula Broersen" userId="bb5920ef8a878ee8" providerId="LiveId" clId="{6E2A0A21-B5CA-49C9-B3B0-4090C78DCF93}" dt="2023-07-16T18:21:39.953" v="182"/>
        <pc:sldMkLst>
          <pc:docMk/>
          <pc:sldMk cId="1301060860" sldId="268"/>
        </pc:sldMkLst>
        <pc:spChg chg="mod">
          <ac:chgData name="Paula Broersen" userId="bb5920ef8a878ee8" providerId="LiveId" clId="{6E2A0A21-B5CA-49C9-B3B0-4090C78DCF93}" dt="2023-07-16T18:21:32.322" v="181" actId="20577"/>
          <ac:spMkLst>
            <pc:docMk/>
            <pc:sldMk cId="1301060860" sldId="268"/>
            <ac:spMk id="9" creationId="{3ADCEFDD-F46E-9328-2931-2F282BEE619A}"/>
          </ac:spMkLst>
        </pc:spChg>
      </pc:sldChg>
      <pc:sldChg chg="del">
        <pc:chgData name="Paula Broersen" userId="bb5920ef8a878ee8" providerId="LiveId" clId="{6E2A0A21-B5CA-49C9-B3B0-4090C78DCF93}" dt="2023-07-16T18:23:11.553" v="268" actId="47"/>
        <pc:sldMkLst>
          <pc:docMk/>
          <pc:sldMk cId="2500033503" sldId="271"/>
        </pc:sldMkLst>
      </pc:sldChg>
      <pc:sldChg chg="del">
        <pc:chgData name="Paula Broersen" userId="bb5920ef8a878ee8" providerId="LiveId" clId="{6E2A0A21-B5CA-49C9-B3B0-4090C78DCF93}" dt="2023-07-16T18:23:12.770" v="270" actId="47"/>
        <pc:sldMkLst>
          <pc:docMk/>
          <pc:sldMk cId="3566836548" sldId="272"/>
        </pc:sldMkLst>
      </pc:sldChg>
      <pc:sldChg chg="del">
        <pc:chgData name="Paula Broersen" userId="bb5920ef8a878ee8" providerId="LiveId" clId="{6E2A0A21-B5CA-49C9-B3B0-4090C78DCF93}" dt="2023-07-16T18:23:12.239" v="269" actId="47"/>
        <pc:sldMkLst>
          <pc:docMk/>
          <pc:sldMk cId="1464412231" sldId="273"/>
        </pc:sldMkLst>
      </pc:sldChg>
      <pc:sldChg chg="modSp mod modNotesTx">
        <pc:chgData name="Paula Broersen" userId="bb5920ef8a878ee8" providerId="LiveId" clId="{6E2A0A21-B5CA-49C9-B3B0-4090C78DCF93}" dt="2023-07-16T18:16:04.558" v="36" actId="20577"/>
        <pc:sldMkLst>
          <pc:docMk/>
          <pc:sldMk cId="2400923251" sldId="276"/>
        </pc:sldMkLst>
        <pc:spChg chg="mod">
          <ac:chgData name="Paula Broersen" userId="bb5920ef8a878ee8" providerId="LiveId" clId="{6E2A0A21-B5CA-49C9-B3B0-4090C78DCF93}" dt="2023-07-16T18:14:54.504" v="1" actId="1076"/>
          <ac:spMkLst>
            <pc:docMk/>
            <pc:sldMk cId="2400923251" sldId="276"/>
            <ac:spMk id="5" creationId="{D6927C2C-7974-FC50-2174-7C440EC0F758}"/>
          </ac:spMkLst>
        </pc:spChg>
        <pc:spChg chg="mod">
          <ac:chgData name="Paula Broersen" userId="bb5920ef8a878ee8" providerId="LiveId" clId="{6E2A0A21-B5CA-49C9-B3B0-4090C78DCF93}" dt="2023-07-16T18:16:04.558" v="36" actId="20577"/>
          <ac:spMkLst>
            <pc:docMk/>
            <pc:sldMk cId="2400923251" sldId="276"/>
            <ac:spMk id="9" creationId="{857DEC2C-C606-F3C7-E049-580DC5264E72}"/>
          </ac:spMkLst>
        </pc:spChg>
      </pc:sldChg>
      <pc:sldChg chg="modSp mod modNotesTx">
        <pc:chgData name="Paula Broersen" userId="bb5920ef8a878ee8" providerId="LiveId" clId="{6E2A0A21-B5CA-49C9-B3B0-4090C78DCF93}" dt="2023-07-16T18:16:22.810" v="49"/>
        <pc:sldMkLst>
          <pc:docMk/>
          <pc:sldMk cId="3422443855" sldId="278"/>
        </pc:sldMkLst>
        <pc:spChg chg="mod">
          <ac:chgData name="Paula Broersen" userId="bb5920ef8a878ee8" providerId="LiveId" clId="{6E2A0A21-B5CA-49C9-B3B0-4090C78DCF93}" dt="2023-07-16T18:15:27.676" v="13" actId="1076"/>
          <ac:spMkLst>
            <pc:docMk/>
            <pc:sldMk cId="3422443855" sldId="278"/>
            <ac:spMk id="5" creationId="{D6927C2C-7974-FC50-2174-7C440EC0F758}"/>
          </ac:spMkLst>
        </pc:spChg>
        <pc:spChg chg="mod">
          <ac:chgData name="Paula Broersen" userId="bb5920ef8a878ee8" providerId="LiveId" clId="{6E2A0A21-B5CA-49C9-B3B0-4090C78DCF93}" dt="2023-07-16T18:16:17.614" v="48" actId="20577"/>
          <ac:spMkLst>
            <pc:docMk/>
            <pc:sldMk cId="3422443855" sldId="278"/>
            <ac:spMk id="9" creationId="{857DEC2C-C606-F3C7-E049-580DC5264E72}"/>
          </ac:spMkLst>
        </pc:spChg>
      </pc:sldChg>
      <pc:sldChg chg="modSp mod modNotesTx">
        <pc:chgData name="Paula Broersen" userId="bb5920ef8a878ee8" providerId="LiveId" clId="{6E2A0A21-B5CA-49C9-B3B0-4090C78DCF93}" dt="2023-07-16T18:16:59.329" v="66"/>
        <pc:sldMkLst>
          <pc:docMk/>
          <pc:sldMk cId="4277215328" sldId="279"/>
        </pc:sldMkLst>
        <pc:spChg chg="mod">
          <ac:chgData name="Paula Broersen" userId="bb5920ef8a878ee8" providerId="LiveId" clId="{6E2A0A21-B5CA-49C9-B3B0-4090C78DCF93}" dt="2023-07-16T18:16:32.632" v="51" actId="1076"/>
          <ac:spMkLst>
            <pc:docMk/>
            <pc:sldMk cId="4277215328" sldId="279"/>
            <ac:spMk id="5" creationId="{D6927C2C-7974-FC50-2174-7C440EC0F758}"/>
          </ac:spMkLst>
        </pc:spChg>
        <pc:spChg chg="mod">
          <ac:chgData name="Paula Broersen" userId="bb5920ef8a878ee8" providerId="LiveId" clId="{6E2A0A21-B5CA-49C9-B3B0-4090C78DCF93}" dt="2023-07-16T18:16:53.601" v="65" actId="20577"/>
          <ac:spMkLst>
            <pc:docMk/>
            <pc:sldMk cId="4277215328" sldId="279"/>
            <ac:spMk id="9" creationId="{857DEC2C-C606-F3C7-E049-580DC5264E72}"/>
          </ac:spMkLst>
        </pc:spChg>
      </pc:sldChg>
      <pc:sldChg chg="modSp mod modNotesTx">
        <pc:chgData name="Paula Broersen" userId="bb5920ef8a878ee8" providerId="LiveId" clId="{6E2A0A21-B5CA-49C9-B3B0-4090C78DCF93}" dt="2023-07-16T18:17:29.687" v="82"/>
        <pc:sldMkLst>
          <pc:docMk/>
          <pc:sldMk cId="413056009" sldId="280"/>
        </pc:sldMkLst>
        <pc:spChg chg="mod">
          <ac:chgData name="Paula Broersen" userId="bb5920ef8a878ee8" providerId="LiveId" clId="{6E2A0A21-B5CA-49C9-B3B0-4090C78DCF93}" dt="2023-07-16T18:17:24.218" v="81" actId="20577"/>
          <ac:spMkLst>
            <pc:docMk/>
            <pc:sldMk cId="413056009" sldId="280"/>
            <ac:spMk id="9" creationId="{857DEC2C-C606-F3C7-E049-580DC5264E72}"/>
          </ac:spMkLst>
        </pc:spChg>
      </pc:sldChg>
      <pc:sldChg chg="modSp mod modNotesTx">
        <pc:chgData name="Paula Broersen" userId="bb5920ef8a878ee8" providerId="LiveId" clId="{6E2A0A21-B5CA-49C9-B3B0-4090C78DCF93}" dt="2023-07-16T18:18:02.900" v="101"/>
        <pc:sldMkLst>
          <pc:docMk/>
          <pc:sldMk cId="3683520151" sldId="281"/>
        </pc:sldMkLst>
        <pc:spChg chg="mod">
          <ac:chgData name="Paula Broersen" userId="bb5920ef8a878ee8" providerId="LiveId" clId="{6E2A0A21-B5CA-49C9-B3B0-4090C78DCF93}" dt="2023-07-16T18:17:57.532" v="100" actId="20577"/>
          <ac:spMkLst>
            <pc:docMk/>
            <pc:sldMk cId="3683520151" sldId="281"/>
            <ac:spMk id="9" creationId="{857DEC2C-C606-F3C7-E049-580DC5264E72}"/>
          </ac:spMkLst>
        </pc:spChg>
      </pc:sldChg>
    </pc:docChg>
  </pc:docChgLst>
  <pc:docChgLst>
    <pc:chgData name="Broersen, P.J.A. (DOO)" userId="S::p.j.a.broersen_lumc.nl#ext#@amsterdamumc.onmicrosoft.com::a68724e5-55e1-4da7-95b6-6e11a0ab0da9" providerId="AD" clId="Web-{966785E7-547E-48E8-A307-E4D6310D927A}"/>
    <pc:docChg chg="addSld modSld sldOrd">
      <pc:chgData name="Broersen, P.J.A. (DOO)" userId="S::p.j.a.broersen_lumc.nl#ext#@amsterdamumc.onmicrosoft.com::a68724e5-55e1-4da7-95b6-6e11a0ab0da9" providerId="AD" clId="Web-{966785E7-547E-48E8-A307-E4D6310D927A}" dt="2023-07-17T08:54:06.997" v="71" actId="20577"/>
      <pc:docMkLst>
        <pc:docMk/>
      </pc:docMkLst>
      <pc:sldChg chg="modSp">
        <pc:chgData name="Broersen, P.J.A. (DOO)" userId="S::p.j.a.broersen_lumc.nl#ext#@amsterdamumc.onmicrosoft.com::a68724e5-55e1-4da7-95b6-6e11a0ab0da9" providerId="AD" clId="Web-{966785E7-547E-48E8-A307-E4D6310D927A}" dt="2023-07-17T08:41:02.006" v="5" actId="20577"/>
        <pc:sldMkLst>
          <pc:docMk/>
          <pc:sldMk cId="1289426495" sldId="260"/>
        </pc:sldMkLst>
        <pc:spChg chg="mod">
          <ac:chgData name="Broersen, P.J.A. (DOO)" userId="S::p.j.a.broersen_lumc.nl#ext#@amsterdamumc.onmicrosoft.com::a68724e5-55e1-4da7-95b6-6e11a0ab0da9" providerId="AD" clId="Web-{966785E7-547E-48E8-A307-E4D6310D927A}" dt="2023-07-17T08:41:02.006" v="5" actId="20577"/>
          <ac:spMkLst>
            <pc:docMk/>
            <pc:sldMk cId="1289426495" sldId="260"/>
            <ac:spMk id="20" creationId="{3CAABF68-CE1B-574C-7451-237B499FBA3A}"/>
          </ac:spMkLst>
        </pc:spChg>
      </pc:sldChg>
      <pc:sldChg chg="addSp delSp modSp">
        <pc:chgData name="Broersen, P.J.A. (DOO)" userId="S::p.j.a.broersen_lumc.nl#ext#@amsterdamumc.onmicrosoft.com::a68724e5-55e1-4da7-95b6-6e11a0ab0da9" providerId="AD" clId="Web-{966785E7-547E-48E8-A307-E4D6310D927A}" dt="2023-07-17T08:48:58.176" v="8" actId="1076"/>
        <pc:sldMkLst>
          <pc:docMk/>
          <pc:sldMk cId="3683520151" sldId="281"/>
        </pc:sldMkLst>
        <pc:spChg chg="del">
          <ac:chgData name="Broersen, P.J.A. (DOO)" userId="S::p.j.a.broersen_lumc.nl#ext#@amsterdamumc.onmicrosoft.com::a68724e5-55e1-4da7-95b6-6e11a0ab0da9" providerId="AD" clId="Web-{966785E7-547E-48E8-A307-E4D6310D927A}" dt="2023-07-17T08:48:53.222" v="6"/>
          <ac:spMkLst>
            <pc:docMk/>
            <pc:sldMk cId="3683520151" sldId="281"/>
            <ac:spMk id="12" creationId="{49F886EE-FCCE-9D9D-C715-A4D10C66B78F}"/>
          </ac:spMkLst>
        </pc:spChg>
        <pc:picChg chg="add mod ord">
          <ac:chgData name="Broersen, P.J.A. (DOO)" userId="S::p.j.a.broersen_lumc.nl#ext#@amsterdamumc.onmicrosoft.com::a68724e5-55e1-4da7-95b6-6e11a0ab0da9" providerId="AD" clId="Web-{966785E7-547E-48E8-A307-E4D6310D927A}" dt="2023-07-17T08:48:58.176" v="8" actId="1076"/>
          <ac:picMkLst>
            <pc:docMk/>
            <pc:sldMk cId="3683520151" sldId="281"/>
            <ac:picMk id="6" creationId="{FB6B997B-3D45-C15F-56AA-5AB0658521D3}"/>
          </ac:picMkLst>
        </pc:picChg>
      </pc:sldChg>
      <pc:sldChg chg="modSp">
        <pc:chgData name="Broersen, P.J.A. (DOO)" userId="S::p.j.a.broersen_lumc.nl#ext#@amsterdamumc.onmicrosoft.com::a68724e5-55e1-4da7-95b6-6e11a0ab0da9" providerId="AD" clId="Web-{966785E7-547E-48E8-A307-E4D6310D927A}" dt="2023-07-17T08:54:06.997" v="71" actId="20577"/>
        <pc:sldMkLst>
          <pc:docMk/>
          <pc:sldMk cId="104538756" sldId="282"/>
        </pc:sldMkLst>
        <pc:spChg chg="mod">
          <ac:chgData name="Broersen, P.J.A. (DOO)" userId="S::p.j.a.broersen_lumc.nl#ext#@amsterdamumc.onmicrosoft.com::a68724e5-55e1-4da7-95b6-6e11a0ab0da9" providerId="AD" clId="Web-{966785E7-547E-48E8-A307-E4D6310D927A}" dt="2023-07-17T08:54:06.997" v="71" actId="20577"/>
          <ac:spMkLst>
            <pc:docMk/>
            <pc:sldMk cId="104538756" sldId="282"/>
            <ac:spMk id="11" creationId="{F2791C19-CF7C-BA2E-A580-3A0FAF764A58}"/>
          </ac:spMkLst>
        </pc:spChg>
      </pc:sldChg>
      <pc:sldChg chg="modSp add replId modNotes">
        <pc:chgData name="Broersen, P.J.A. (DOO)" userId="S::p.j.a.broersen_lumc.nl#ext#@amsterdamumc.onmicrosoft.com::a68724e5-55e1-4da7-95b6-6e11a0ab0da9" providerId="AD" clId="Web-{966785E7-547E-48E8-A307-E4D6310D927A}" dt="2023-07-17T08:53:00.980" v="57"/>
        <pc:sldMkLst>
          <pc:docMk/>
          <pc:sldMk cId="3465019511" sldId="283"/>
        </pc:sldMkLst>
        <pc:spChg chg="mod">
          <ac:chgData name="Broersen, P.J.A. (DOO)" userId="S::p.j.a.broersen_lumc.nl#ext#@amsterdamumc.onmicrosoft.com::a68724e5-55e1-4da7-95b6-6e11a0ab0da9" providerId="AD" clId="Web-{966785E7-547E-48E8-A307-E4D6310D927A}" dt="2023-07-17T08:51:49.368" v="24" actId="14100"/>
          <ac:spMkLst>
            <pc:docMk/>
            <pc:sldMk cId="3465019511" sldId="283"/>
            <ac:spMk id="11" creationId="{44B3F236-3F12-1E91-15BE-7A740B1A4B32}"/>
          </ac:spMkLst>
        </pc:spChg>
      </pc:sldChg>
      <pc:sldChg chg="modSp add ord replId modNotes">
        <pc:chgData name="Broersen, P.J.A. (DOO)" userId="S::p.j.a.broersen_lumc.nl#ext#@amsterdamumc.onmicrosoft.com::a68724e5-55e1-4da7-95b6-6e11a0ab0da9" providerId="AD" clId="Web-{966785E7-547E-48E8-A307-E4D6310D927A}" dt="2023-07-17T08:53:03.230" v="59"/>
        <pc:sldMkLst>
          <pc:docMk/>
          <pc:sldMk cId="2560827546" sldId="284"/>
        </pc:sldMkLst>
        <pc:spChg chg="mod">
          <ac:chgData name="Broersen, P.J.A. (DOO)" userId="S::p.j.a.broersen_lumc.nl#ext#@amsterdamumc.onmicrosoft.com::a68724e5-55e1-4da7-95b6-6e11a0ab0da9" providerId="AD" clId="Web-{966785E7-547E-48E8-A307-E4D6310D927A}" dt="2023-07-17T08:52:30.541" v="33" actId="14100"/>
          <ac:spMkLst>
            <pc:docMk/>
            <pc:sldMk cId="2560827546" sldId="284"/>
            <ac:spMk id="11" creationId="{44B3F236-3F12-1E91-15BE-7A740B1A4B32}"/>
          </ac:spMkLst>
        </pc:spChg>
      </pc:sldChg>
    </pc:docChg>
  </pc:docChgLst>
  <pc:docChgLst>
    <pc:chgData name="Bruin, J. de (Josefien)" userId="f957e3d3-64ec-4ad1-97fc-bbdb2a5c72cc" providerId="ADAL" clId="{D9BEC3B1-4671-410C-9FAB-439401FB5FAE}"/>
    <pc:docChg chg="custSel addSld modSld">
      <pc:chgData name="Bruin, J. de (Josefien)" userId="f957e3d3-64ec-4ad1-97fc-bbdb2a5c72cc" providerId="ADAL" clId="{D9BEC3B1-4671-410C-9FAB-439401FB5FAE}" dt="2024-02-22T20:55:01.579" v="1" actId="478"/>
      <pc:docMkLst>
        <pc:docMk/>
      </pc:docMkLst>
      <pc:sldChg chg="add">
        <pc:chgData name="Bruin, J. de (Josefien)" userId="f957e3d3-64ec-4ad1-97fc-bbdb2a5c72cc" providerId="ADAL" clId="{D9BEC3B1-4671-410C-9FAB-439401FB5FAE}" dt="2024-02-22T20:54:51.835" v="0"/>
        <pc:sldMkLst>
          <pc:docMk/>
          <pc:sldMk cId="0" sldId="256"/>
        </pc:sldMkLst>
      </pc:sldChg>
      <pc:sldChg chg="delSp mod">
        <pc:chgData name="Bruin, J. de (Josefien)" userId="f957e3d3-64ec-4ad1-97fc-bbdb2a5c72cc" providerId="ADAL" clId="{D9BEC3B1-4671-410C-9FAB-439401FB5FAE}" dt="2024-02-22T20:55:01.579" v="1" actId="478"/>
        <pc:sldMkLst>
          <pc:docMk/>
          <pc:sldMk cId="1289426495" sldId="260"/>
        </pc:sldMkLst>
        <pc:spChg chg="del">
          <ac:chgData name="Bruin, J. de (Josefien)" userId="f957e3d3-64ec-4ad1-97fc-bbdb2a5c72cc" providerId="ADAL" clId="{D9BEC3B1-4671-410C-9FAB-439401FB5FAE}" dt="2024-02-22T20:55:01.579" v="1" actId="478"/>
          <ac:spMkLst>
            <pc:docMk/>
            <pc:sldMk cId="1289426495" sldId="260"/>
            <ac:spMk id="12" creationId="{49F886EE-FCCE-9D9D-C715-A4D10C66B78F}"/>
          </ac:spMkLst>
        </pc:spChg>
      </pc:sldChg>
    </pc:docChg>
  </pc:docChgLst>
  <pc:docChgLst>
    <pc:chgData name="Broersen, P.J.A. (DOO)" userId="S::p.j.a.broersen_lumc.nl#ext#@amsterdamumc.onmicrosoft.com::a68724e5-55e1-4da7-95b6-6e11a0ab0da9" providerId="AD" clId="Web-{7F62E77E-A3B8-48CE-B5CA-C84B46D46F9D}"/>
    <pc:docChg chg="addSld modSld">
      <pc:chgData name="Broersen, P.J.A. (DOO)" userId="S::p.j.a.broersen_lumc.nl#ext#@amsterdamumc.onmicrosoft.com::a68724e5-55e1-4da7-95b6-6e11a0ab0da9" providerId="AD" clId="Web-{7F62E77E-A3B8-48CE-B5CA-C84B46D46F9D}" dt="2023-07-17T08:24:07.279" v="18"/>
      <pc:docMkLst>
        <pc:docMk/>
      </pc:docMkLst>
      <pc:sldChg chg="modNotes">
        <pc:chgData name="Broersen, P.J.A. (DOO)" userId="S::p.j.a.broersen_lumc.nl#ext#@amsterdamumc.onmicrosoft.com::a68724e5-55e1-4da7-95b6-6e11a0ab0da9" providerId="AD" clId="Web-{7F62E77E-A3B8-48CE-B5CA-C84B46D46F9D}" dt="2023-07-17T08:24:07.279" v="18"/>
        <pc:sldMkLst>
          <pc:docMk/>
          <pc:sldMk cId="1011080922" sldId="265"/>
        </pc:sldMkLst>
      </pc:sldChg>
      <pc:sldChg chg="modSp add replId">
        <pc:chgData name="Broersen, P.J.A. (DOO)" userId="S::p.j.a.broersen_lumc.nl#ext#@amsterdamumc.onmicrosoft.com::a68724e5-55e1-4da7-95b6-6e11a0ab0da9" providerId="AD" clId="Web-{7F62E77E-A3B8-48CE-B5CA-C84B46D46F9D}" dt="2023-07-17T08:23:52.310" v="10" actId="20577"/>
        <pc:sldMkLst>
          <pc:docMk/>
          <pc:sldMk cId="104538756" sldId="282"/>
        </pc:sldMkLst>
        <pc:spChg chg="mod">
          <ac:chgData name="Broersen, P.J.A. (DOO)" userId="S::p.j.a.broersen_lumc.nl#ext#@amsterdamumc.onmicrosoft.com::a68724e5-55e1-4da7-95b6-6e11a0ab0da9" providerId="AD" clId="Web-{7F62E77E-A3B8-48CE-B5CA-C84B46D46F9D}" dt="2023-07-17T08:23:52.310" v="10" actId="20577"/>
          <ac:spMkLst>
            <pc:docMk/>
            <pc:sldMk cId="104538756" sldId="282"/>
            <ac:spMk id="11" creationId="{F2791C19-CF7C-BA2E-A580-3A0FAF764A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9C356-CEB4-4E13-BF77-1796CF555D25}"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B9A5C-02EA-4BBA-9DDC-C6D213606340}" type="slidenum">
              <a:rPr lang="en-US" smtClean="0"/>
              <a:t>‹nr.›</a:t>
            </a:fld>
            <a:endParaRPr lang="en-US"/>
          </a:p>
        </p:txBody>
      </p:sp>
    </p:spTree>
    <p:extLst>
      <p:ext uri="{BB962C8B-B14F-4D97-AF65-F5344CB8AC3E}">
        <p14:creationId xmlns:p14="http://schemas.microsoft.com/office/powerpoint/2010/main" val="81954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Gill Sans MT" panose="020B0502020104020203" pitchFamily="34" charset="0"/>
                <a:ea typeface="Calibri" panose="020F0502020204030204" pitchFamily="34" charset="0"/>
                <a:cs typeface="Times New Roman" panose="02020603050405020304" pitchFamily="18" charset="0"/>
              </a:rPr>
              <a:t>Zodra deelnemers binnenkomen heet je ze welkom (noem hun naam, dit vergroot betrokkenheid), stel jezelf kort voor en vertel kort de online ‘spelregels’ van de bijeenkomst (zie dia).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00" dirty="0">
                <a:effectLst/>
                <a:latin typeface="Gill Sans MT" panose="020B0502020104020203" pitchFamily="34" charset="0"/>
                <a:ea typeface="Calibri" panose="020F0502020204030204" pitchFamily="34" charset="0"/>
                <a:cs typeface="Times New Roman" panose="02020603050405020304" pitchFamily="18" charset="0"/>
              </a:rPr>
              <a:t>Wakker motivatie aan </a:t>
            </a:r>
            <a:r>
              <a:rPr lang="nl-NL" sz="1200" kern="100" dirty="0">
                <a:effectLst/>
                <a:latin typeface="Gill Sans MT" panose="020B0502020104020203" pitchFamily="34" charset="0"/>
                <a:ea typeface="Calibri" panose="020F0502020204030204" pitchFamily="34" charset="0"/>
                <a:cs typeface="Times New Roman" panose="02020603050405020304" pitchFamily="18" charset="0"/>
              </a:rPr>
              <a:t>bij deelnemers voor het onderwerp van de bijeenkomst. Dit kan je bijvoorbeeld doen door: eigen ervaring te delen/ recent gerelateerd nieuwsbericht te delen/ korte vragen aan deelnemers te stellen/ etc.</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1</a:t>
            </a:fld>
            <a:endParaRPr lang="en-US"/>
          </a:p>
        </p:txBody>
      </p:sp>
    </p:spTree>
    <p:extLst>
      <p:ext uri="{BB962C8B-B14F-4D97-AF65-F5344CB8AC3E}">
        <p14:creationId xmlns:p14="http://schemas.microsoft.com/office/powerpoint/2010/main" val="4055100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11</a:t>
            </a:fld>
            <a:endParaRPr lang="en-US"/>
          </a:p>
        </p:txBody>
      </p:sp>
    </p:spTree>
    <p:extLst>
      <p:ext uri="{BB962C8B-B14F-4D97-AF65-F5344CB8AC3E}">
        <p14:creationId xmlns:p14="http://schemas.microsoft.com/office/powerpoint/2010/main" val="2740627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Laat </a:t>
            </a:r>
            <a:r>
              <a:rPr lang="en-US" dirty="0" err="1">
                <a:cs typeface="Calibri"/>
              </a:rPr>
              <a:t>deelnemers</a:t>
            </a:r>
            <a:r>
              <a:rPr lang="en-US" dirty="0">
                <a:cs typeface="Calibri"/>
              </a:rPr>
              <a:t> </a:t>
            </a:r>
            <a:r>
              <a:rPr lang="en-US" dirty="0" err="1">
                <a:cs typeface="Calibri"/>
              </a:rPr>
              <a:t>foto's</a:t>
            </a:r>
            <a:r>
              <a:rPr lang="en-US" dirty="0">
                <a:cs typeface="Calibri"/>
              </a:rPr>
              <a:t> of screenshots </a:t>
            </a:r>
            <a:r>
              <a:rPr lang="en-US" dirty="0" err="1">
                <a:cs typeface="Calibri"/>
              </a:rPr>
              <a:t>maken</a:t>
            </a:r>
            <a:r>
              <a:rPr lang="en-US" dirty="0">
                <a:cs typeface="Calibri"/>
              </a:rPr>
              <a:t> van de casus </a:t>
            </a:r>
            <a:r>
              <a:rPr lang="en-US" dirty="0" err="1">
                <a:cs typeface="Calibri"/>
              </a:rPr>
              <a:t>zodat</a:t>
            </a:r>
            <a:r>
              <a:rPr lang="en-US" dirty="0">
                <a:cs typeface="Calibri"/>
              </a:rPr>
              <a:t> </a:t>
            </a:r>
            <a:r>
              <a:rPr lang="en-US" dirty="0" err="1">
                <a:cs typeface="Calibri"/>
              </a:rPr>
              <a:t>zij</a:t>
            </a:r>
            <a:r>
              <a:rPr lang="en-US" dirty="0">
                <a:cs typeface="Calibri"/>
              </a:rPr>
              <a:t> die in de break-out rooms </a:t>
            </a:r>
            <a:r>
              <a:rPr lang="en-US" dirty="0" err="1">
                <a:cs typeface="Calibri"/>
              </a:rPr>
              <a:t>kunnen</a:t>
            </a:r>
            <a:r>
              <a:rPr lang="en-US" dirty="0">
                <a:cs typeface="Calibri"/>
              </a:rPr>
              <a:t> </a:t>
            </a:r>
            <a:r>
              <a:rPr lang="en-US" dirty="0" err="1">
                <a:cs typeface="Calibri"/>
              </a:rPr>
              <a:t>bekijken</a:t>
            </a:r>
            <a:endParaRPr lang="en-US" dirty="0" err="1"/>
          </a:p>
        </p:txBody>
      </p:sp>
      <p:sp>
        <p:nvSpPr>
          <p:cNvPr id="4" name="Slide Number Placeholder 3"/>
          <p:cNvSpPr>
            <a:spLocks noGrp="1"/>
          </p:cNvSpPr>
          <p:nvPr>
            <p:ph type="sldNum" sz="quarter" idx="5"/>
          </p:nvPr>
        </p:nvSpPr>
        <p:spPr/>
        <p:txBody>
          <a:bodyPr/>
          <a:lstStyle/>
          <a:p>
            <a:fld id="{6D0B9A5C-02EA-4BBA-9DDC-C6D213606340}" type="slidenum">
              <a:rPr lang="en-US" smtClean="0"/>
              <a:t>12</a:t>
            </a:fld>
            <a:endParaRPr lang="en-US"/>
          </a:p>
        </p:txBody>
      </p:sp>
    </p:spTree>
    <p:extLst>
      <p:ext uri="{BB962C8B-B14F-4D97-AF65-F5344CB8AC3E}">
        <p14:creationId xmlns:p14="http://schemas.microsoft.com/office/powerpoint/2010/main" val="169686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Laat </a:t>
            </a:r>
            <a:r>
              <a:rPr lang="en-US" dirty="0" err="1"/>
              <a:t>deelnemers</a:t>
            </a:r>
            <a:r>
              <a:rPr lang="en-US" dirty="0"/>
              <a:t> </a:t>
            </a:r>
            <a:r>
              <a:rPr lang="en-US" dirty="0" err="1"/>
              <a:t>foto's</a:t>
            </a:r>
            <a:r>
              <a:rPr lang="en-US" dirty="0"/>
              <a:t> of screenshots </a:t>
            </a:r>
            <a:r>
              <a:rPr lang="en-US" dirty="0" err="1"/>
              <a:t>maken</a:t>
            </a:r>
            <a:r>
              <a:rPr lang="en-US" dirty="0"/>
              <a:t> van de casus </a:t>
            </a:r>
            <a:r>
              <a:rPr lang="en-US" dirty="0" err="1"/>
              <a:t>zodat</a:t>
            </a:r>
            <a:r>
              <a:rPr lang="en-US" dirty="0"/>
              <a:t> </a:t>
            </a:r>
            <a:r>
              <a:rPr lang="en-US" dirty="0" err="1"/>
              <a:t>zij</a:t>
            </a:r>
            <a:r>
              <a:rPr lang="en-US" dirty="0"/>
              <a:t> die in de break-out rooms </a:t>
            </a:r>
            <a:r>
              <a:rPr lang="en-US" dirty="0" err="1"/>
              <a:t>kunnen</a:t>
            </a:r>
            <a:r>
              <a:rPr lang="en-US" dirty="0"/>
              <a:t> </a:t>
            </a:r>
            <a:r>
              <a:rPr lang="en-US" dirty="0" err="1"/>
              <a:t>bekijken</a:t>
            </a:r>
          </a:p>
          <a:p>
            <a:endParaRPr lang="en-US" dirty="0">
              <a:cs typeface="Calibri"/>
            </a:endParaRPr>
          </a:p>
        </p:txBody>
      </p:sp>
      <p:sp>
        <p:nvSpPr>
          <p:cNvPr id="4" name="Slide Number Placeholder 3"/>
          <p:cNvSpPr>
            <a:spLocks noGrp="1"/>
          </p:cNvSpPr>
          <p:nvPr>
            <p:ph type="sldNum" sz="quarter" idx="5"/>
          </p:nvPr>
        </p:nvSpPr>
        <p:spPr/>
        <p:txBody>
          <a:bodyPr/>
          <a:lstStyle/>
          <a:p>
            <a:fld id="{6D0B9A5C-02EA-4BBA-9DDC-C6D213606340}" type="slidenum">
              <a:rPr lang="en-US" smtClean="0"/>
              <a:t>13</a:t>
            </a:fld>
            <a:endParaRPr lang="en-US"/>
          </a:p>
        </p:txBody>
      </p:sp>
    </p:spTree>
    <p:extLst>
      <p:ext uri="{BB962C8B-B14F-4D97-AF65-F5344CB8AC3E}">
        <p14:creationId xmlns:p14="http://schemas.microsoft.com/office/powerpoint/2010/main" val="1838481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nl-NL" sz="1800" b="1" i="0" u="none" strike="noStrike" dirty="0">
                <a:solidFill>
                  <a:srgbClr val="000000"/>
                </a:solidFill>
                <a:effectLst/>
                <a:latin typeface="Gill Sans MT" panose="020B0502020104020203" pitchFamily="34" charset="0"/>
              </a:rPr>
              <a:t>Antwoorden:</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1. De hulpvraag van patiënt is in eerste instantie een oplossing voor de pijn. Daarnaast lijkt meneer Jacobs te willen begrijpen wat er nu gebeurt met de buik.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Meneer Jacobs lijkt een ileus te hebben. Op basis van het verhaal zou dit zowel een mechanische als een paralytische ileus kunnen zijn. Bij een mechanische ileus is er sprake van een obstructie van het maagdarmkanaal. In dit geval kunnen de peritoneale metastasen of bijbehorende adhesies wellicht de darm obstrueren. Helaas is dit meestal niet reversibel. Een paralytische ileus wordt veroorzaakt door de opiaten en daarnaast de verstoorde zenuwaansturing van het buikvlies door de peritoneale uitzaaiingen. Als er onvoldoende gelaxeerd/</a:t>
            </a:r>
            <a:r>
              <a:rPr lang="nl-NL" sz="1800" b="0" i="0" u="none" strike="noStrike" dirty="0" err="1">
                <a:solidFill>
                  <a:srgbClr val="000000"/>
                </a:solidFill>
                <a:effectLst/>
                <a:latin typeface="Gill Sans MT" panose="020B0502020104020203" pitchFamily="34" charset="0"/>
              </a:rPr>
              <a:t>geklysmeerd</a:t>
            </a:r>
            <a:r>
              <a:rPr lang="nl-NL" sz="1800" b="0" i="0" u="none" strike="noStrike" dirty="0">
                <a:solidFill>
                  <a:srgbClr val="000000"/>
                </a:solidFill>
                <a:effectLst/>
                <a:latin typeface="Gill Sans MT" panose="020B0502020104020203" pitchFamily="34" charset="0"/>
              </a:rPr>
              <a:t> is, kan dit reversibel zijn.</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2.  Wat je nog meer wilt weten (er zijn uiteraard veel antwoorden mogelijk):</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Fysieke dimensie: ontlastingspatroon, pijn patroon, VAS-score, andere lichamelijke klachten.</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Psychische dimensie: speelt angst een rol? Zijn er andere psychische klachten? Slaappatroon?</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Sociale dimensie: wie zijn de belangrijkste naasten en hoe gaan die met de situatie om?</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Zingevingsdimensie: speelt religie een rol? Zijn er existentiële vraagstukken, eerder of op dit moment?</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NB. Naast de anamnese is het bestuderen van het dossier, de wel of niet gemaakte afspraken en de misschien toch al in gang gezette ‘proactieve zorgplanning’ van groot belang.</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3.  Toekomstscenario’s:</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Fysiek: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1. Irreversibele ileus met noodzaak tot maaghevel en laxeren/</a:t>
            </a:r>
            <a:r>
              <a:rPr lang="nl-NL" sz="1800" b="0" i="0" u="none" strike="noStrike" dirty="0" err="1">
                <a:solidFill>
                  <a:srgbClr val="000000"/>
                </a:solidFill>
                <a:effectLst/>
                <a:latin typeface="Gill Sans MT" panose="020B0502020104020203" pitchFamily="34" charset="0"/>
              </a:rPr>
              <a:t>klysmeren</a:t>
            </a:r>
            <a:r>
              <a:rPr lang="nl-NL" sz="1800" b="0" i="0" u="none" strike="noStrike" dirty="0">
                <a:solidFill>
                  <a:srgbClr val="000000"/>
                </a:solidFill>
                <a:effectLst/>
                <a:latin typeface="Gill Sans MT" panose="020B0502020104020203" pitchFamily="34" charset="0"/>
              </a:rPr>
              <a:t> en eventueel het gebruik van </a:t>
            </a:r>
            <a:r>
              <a:rPr lang="nl-NL" sz="1800" b="0" i="0" u="none" strike="noStrike" dirty="0" err="1">
                <a:solidFill>
                  <a:srgbClr val="000000"/>
                </a:solidFill>
                <a:effectLst/>
                <a:latin typeface="Gill Sans MT" panose="020B0502020104020203" pitchFamily="34" charset="0"/>
              </a:rPr>
              <a:t>octreotide</a:t>
            </a:r>
            <a:r>
              <a:rPr lang="nl-NL" sz="1800" b="0" i="0" u="none" strike="noStrike" dirty="0">
                <a:solidFill>
                  <a:srgbClr val="000000"/>
                </a:solidFill>
                <a:effectLst/>
                <a:latin typeface="Gill Sans MT" panose="020B0502020104020203" pitchFamily="34" charset="0"/>
              </a:rPr>
              <a:t>. Het gebrek aan intake leidt uiteindelijk tot de dood (&lt;14 dagen).</a:t>
            </a:r>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pPr algn="l" rtl="0" fontAlgn="base"/>
            <a:r>
              <a:rPr lang="nl-NL" sz="1800" b="0" i="0" u="none" strike="noStrike" dirty="0">
                <a:solidFill>
                  <a:srgbClr val="000000"/>
                </a:solidFill>
                <a:effectLst/>
                <a:latin typeface="Gill Sans MT" panose="020B0502020104020203" pitchFamily="34" charset="0"/>
              </a:rPr>
              <a:t>2. Progressieve icterus, soms met hevige jeuk. Houdt de huid zacht met indifferente crèmes (</a:t>
            </a:r>
            <a:r>
              <a:rPr lang="nl-NL" sz="1800" b="0" i="0" u="none" strike="noStrike" dirty="0" err="1">
                <a:solidFill>
                  <a:srgbClr val="000000"/>
                </a:solidFill>
                <a:effectLst/>
                <a:latin typeface="Gill Sans MT" panose="020B0502020104020203" pitchFamily="34" charset="0"/>
              </a:rPr>
              <a:t>cetomacrogolcreme</a:t>
            </a:r>
            <a:r>
              <a:rPr lang="nl-NL" sz="1800" b="0" i="0" u="none" strike="noStrike" dirty="0">
                <a:solidFill>
                  <a:srgbClr val="000000"/>
                </a:solidFill>
                <a:effectLst/>
                <a:latin typeface="Gill Sans MT" panose="020B0502020104020203" pitchFamily="34" charset="0"/>
              </a:rPr>
              <a:t> of ureum crème). Er zijn, afhankelijk van de oorzaak, diverse systemische behandelingen van jeuk mogelijk (zie richtlijn Jeuk in palliatieve fase). In dit geval zal de icterus vermoedelijk veroorzaakt worden door compressie op de galwegen. Vanwege het grote compensatie vermogen van de lever is leverfalen door de vele uitzaaiingen een zeldzame mogelijkheid, maar niet het meest waarschijnlijk. Als je inschat dat patiënt &gt;6 weken te leven heeft, valt te overwegen de MDL-arts te consulteren voor een stent- of drainplaatsing in de terminale fase ter bestrijding van de jeuk. In deze casus moet de ileus uiteraard eerst verholpen zijn, dat is het meest bedreigend.</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3. Indien de ileus reversibel blijkt, is er een grote kans op progressieve </a:t>
            </a:r>
            <a:r>
              <a:rPr lang="nl-NL" sz="1800" b="0" i="0" u="none" strike="noStrike" dirty="0" err="1">
                <a:solidFill>
                  <a:srgbClr val="000000"/>
                </a:solidFill>
                <a:effectLst/>
                <a:latin typeface="Gill Sans MT" panose="020B0502020104020203" pitchFamily="34" charset="0"/>
              </a:rPr>
              <a:t>deconditionering</a:t>
            </a:r>
            <a:r>
              <a:rPr lang="nl-NL" sz="1800" b="0" i="0" u="none" strike="noStrike" dirty="0">
                <a:solidFill>
                  <a:srgbClr val="000000"/>
                </a:solidFill>
                <a:effectLst/>
                <a:latin typeface="Gill Sans MT" panose="020B0502020104020203" pitchFamily="34" charset="0"/>
              </a:rPr>
              <a:t> met uiteindelijk bedlegerigheid en cachexie/anorexie tot gevolg. Dit leidt vaak tot een geleidelijk stervensproces.  </a:t>
            </a:r>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14</a:t>
            </a:fld>
            <a:endParaRPr lang="en-US"/>
          </a:p>
        </p:txBody>
      </p:sp>
    </p:spTree>
    <p:extLst>
      <p:ext uri="{BB962C8B-B14F-4D97-AF65-F5344CB8AC3E}">
        <p14:creationId xmlns:p14="http://schemas.microsoft.com/office/powerpoint/2010/main" val="46810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Geef</a:t>
            </a:r>
            <a:r>
              <a:rPr lang="en-US" dirty="0"/>
              <a:t> casus </a:t>
            </a:r>
            <a:r>
              <a:rPr lang="en-US" dirty="0" err="1"/>
              <a:t>deel</a:t>
            </a:r>
            <a:r>
              <a:rPr lang="en-US" dirty="0"/>
              <a:t> 2 </a:t>
            </a:r>
            <a:r>
              <a:rPr lang="en-US" dirty="0" err="1"/>
              <a:t>aan</a:t>
            </a:r>
            <a:r>
              <a:rPr lang="en-US" dirty="0"/>
              <a:t> de </a:t>
            </a:r>
            <a:r>
              <a:rPr lang="en-US" dirty="0" err="1"/>
              <a:t>deelnemers</a:t>
            </a:r>
            <a:r>
              <a:rPr lang="en-US" dirty="0"/>
              <a:t>.</a:t>
            </a:r>
          </a:p>
        </p:txBody>
      </p:sp>
      <p:sp>
        <p:nvSpPr>
          <p:cNvPr id="4" name="Slide Number Placeholder 3"/>
          <p:cNvSpPr>
            <a:spLocks noGrp="1"/>
          </p:cNvSpPr>
          <p:nvPr>
            <p:ph type="sldNum" sz="quarter" idx="5"/>
          </p:nvPr>
        </p:nvSpPr>
        <p:spPr/>
        <p:txBody>
          <a:bodyPr/>
          <a:lstStyle/>
          <a:p>
            <a:fld id="{6D0B9A5C-02EA-4BBA-9DDC-C6D213606340}" type="slidenum">
              <a:rPr lang="en-US" smtClean="0"/>
              <a:t>15</a:t>
            </a:fld>
            <a:endParaRPr lang="en-US"/>
          </a:p>
        </p:txBody>
      </p:sp>
    </p:spTree>
    <p:extLst>
      <p:ext uri="{BB962C8B-B14F-4D97-AF65-F5344CB8AC3E}">
        <p14:creationId xmlns:p14="http://schemas.microsoft.com/office/powerpoint/2010/main" val="227407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Geef</a:t>
            </a:r>
            <a:r>
              <a:rPr lang="en-US" dirty="0"/>
              <a:t> casus </a:t>
            </a:r>
            <a:r>
              <a:rPr lang="en-US" dirty="0" err="1"/>
              <a:t>deel</a:t>
            </a:r>
            <a:r>
              <a:rPr lang="en-US" dirty="0"/>
              <a:t> 2 </a:t>
            </a:r>
            <a:r>
              <a:rPr lang="en-US" dirty="0" err="1"/>
              <a:t>aan</a:t>
            </a:r>
            <a:r>
              <a:rPr lang="en-US" dirty="0"/>
              <a:t> de </a:t>
            </a:r>
            <a:r>
              <a:rPr lang="en-US" dirty="0" err="1"/>
              <a:t>deelnemers</a:t>
            </a:r>
            <a:r>
              <a:rPr lang="en-US" dirty="0"/>
              <a:t>.</a:t>
            </a:r>
          </a:p>
        </p:txBody>
      </p:sp>
      <p:sp>
        <p:nvSpPr>
          <p:cNvPr id="4" name="Slide Number Placeholder 3"/>
          <p:cNvSpPr>
            <a:spLocks noGrp="1"/>
          </p:cNvSpPr>
          <p:nvPr>
            <p:ph type="sldNum" sz="quarter" idx="5"/>
          </p:nvPr>
        </p:nvSpPr>
        <p:spPr/>
        <p:txBody>
          <a:bodyPr/>
          <a:lstStyle/>
          <a:p>
            <a:fld id="{6D0B9A5C-02EA-4BBA-9DDC-C6D213606340}" type="slidenum">
              <a:rPr lang="en-US" smtClean="0"/>
              <a:t>16</a:t>
            </a:fld>
            <a:endParaRPr lang="en-US"/>
          </a:p>
        </p:txBody>
      </p:sp>
    </p:spTree>
    <p:extLst>
      <p:ext uri="{BB962C8B-B14F-4D97-AF65-F5344CB8AC3E}">
        <p14:creationId xmlns:p14="http://schemas.microsoft.com/office/powerpoint/2010/main" val="1451345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1" i="0" u="none" strike="noStrike" dirty="0">
                <a:solidFill>
                  <a:srgbClr val="000000"/>
                </a:solidFill>
                <a:effectLst/>
                <a:latin typeface="Gill Sans MT" panose="020B0502020104020203" pitchFamily="34" charset="0"/>
              </a:rPr>
              <a:t>Antwoorden:</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1. De huidige werkdiagnose ileus. Het is belangrijk om goed uit te leggen dat je niet goed weet of de ileus nog te verhelpen is. Leg het belang van de maaghevel en </a:t>
            </a:r>
            <a:r>
              <a:rPr lang="nl-NL" sz="1800" b="0" i="0" u="none" strike="noStrike" dirty="0" err="1">
                <a:solidFill>
                  <a:srgbClr val="000000"/>
                </a:solidFill>
                <a:effectLst/>
                <a:latin typeface="Gill Sans MT" panose="020B0502020104020203" pitchFamily="34" charset="0"/>
              </a:rPr>
              <a:t>klysmeren</a:t>
            </a:r>
            <a:r>
              <a:rPr lang="nl-NL" sz="1800" b="0" i="0" u="none" strike="noStrike" dirty="0">
                <a:solidFill>
                  <a:srgbClr val="000000"/>
                </a:solidFill>
                <a:effectLst/>
                <a:latin typeface="Gill Sans MT" panose="020B0502020104020203" pitchFamily="34" charset="0"/>
              </a:rPr>
              <a:t>/laxeren uit.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Daarnaast zul je een aanpassing van het pijnbeleid moeten doen. Een orale optie lijkt nu niet mogelijk. Overweeg het starten van bijvoorbeeld een </a:t>
            </a:r>
            <a:r>
              <a:rPr lang="nl-NL" sz="1800" b="0" i="0" u="none" strike="noStrike" dirty="0" err="1">
                <a:solidFill>
                  <a:srgbClr val="000000"/>
                </a:solidFill>
                <a:effectLst/>
                <a:latin typeface="Gill Sans MT" panose="020B0502020104020203" pitchFamily="34" charset="0"/>
              </a:rPr>
              <a:t>fentanylpleister</a:t>
            </a:r>
            <a:r>
              <a:rPr lang="nl-NL" sz="1800" b="0" i="0" u="none" strike="noStrike" dirty="0">
                <a:solidFill>
                  <a:srgbClr val="000000"/>
                </a:solidFill>
                <a:effectLst/>
                <a:latin typeface="Gill Sans MT" panose="020B0502020104020203" pitchFamily="34" charset="0"/>
              </a:rPr>
              <a:t> of subcutaan morfine (mits thuiszorg op korte termijn betrokken kan worden).</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NB. Kijk tevens naar de overige thuismedicatie!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2. Dit antwoord is voor iedereen persoonlijk. Het eerlijke antwoord lijkt in ieder geval dat je dat op dit moment nog niet goed kan inschatten, maar dat als de ileus niet snel verholpen wordt het leven heel kort zal zijn (&lt; 14 dagen). Bespreek in ieder geval het strikt noodzakelijke vandaag. Een proactief zorggesprek zou je bijvoorbeeld morgen of overmorgen kunnen inplannen als de fysieke toestand wat beter is.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3. Dit antwoord is voor iedereen persoonlijk. Weerstand zou gevoel kunnen worden door het feit dat je patiënt pas voor de eerste keer ontmoet. Een gesprek tijdens hevige pijn lijkt ook niet opportuun. Idealiter wordt dit gesprek in rustig(er) vaarwater gevoerd.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4.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 Overweeg het inzetten van palliatieve zorg/wijkteam, zowel voor psychische als somatische ondersteuning (denk aan de maaghevel, </a:t>
            </a:r>
            <a:r>
              <a:rPr lang="nl-NL" sz="1800" b="0" i="0" u="none" strike="noStrike" dirty="0" err="1">
                <a:solidFill>
                  <a:srgbClr val="000000"/>
                </a:solidFill>
                <a:effectLst/>
                <a:latin typeface="Gill Sans MT" panose="020B0502020104020203" pitchFamily="34" charset="0"/>
              </a:rPr>
              <a:t>klysmeren</a:t>
            </a:r>
            <a:r>
              <a:rPr lang="nl-NL" sz="1800" b="0" i="0" u="none" strike="noStrike" dirty="0">
                <a:solidFill>
                  <a:srgbClr val="000000"/>
                </a:solidFill>
                <a:effectLst/>
                <a:latin typeface="Gill Sans MT" panose="020B0502020104020203" pitchFamily="34" charset="0"/>
              </a:rPr>
              <a:t>, toedienen van subcutane medicatie, ADL-zorg).</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 Overweeg het regelen van een hoog-laagbed op de begane grond.</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 Overweeg het overleg met de oncoloog (of MDL-arts) voor medische adviezen.</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 Overweeg het overleg met een consultatieteam palliatieve zorg (PZNL, voorheen IKNL) of een palliatief team in het bekende ziekenhuis.</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u="none" strike="noStrike" dirty="0">
                <a:solidFill>
                  <a:srgbClr val="000000"/>
                </a:solidFill>
                <a:effectLst/>
                <a:latin typeface="Gill Sans MT" panose="020B0502020104020203" pitchFamily="34" charset="0"/>
              </a:rPr>
              <a:t>- Breng de huisartsenpost op de hoogte voor de avond- en weekenddiensten.</a:t>
            </a:r>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17</a:t>
            </a:fld>
            <a:endParaRPr lang="en-US"/>
          </a:p>
        </p:txBody>
      </p:sp>
    </p:spTree>
    <p:extLst>
      <p:ext uri="{BB962C8B-B14F-4D97-AF65-F5344CB8AC3E}">
        <p14:creationId xmlns:p14="http://schemas.microsoft.com/office/powerpoint/2010/main" val="381136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err="1"/>
              <a:t>Afsluiting</a:t>
            </a:r>
            <a:r>
              <a:rPr lang="en-US" dirty="0"/>
              <a:t>: </a:t>
            </a:r>
            <a:r>
              <a:rPr lang="nl-NL" sz="1800" b="0" i="0" dirty="0">
                <a:solidFill>
                  <a:srgbClr val="000000"/>
                </a:solidFill>
                <a:effectLst/>
                <a:latin typeface="Gill Sans MT" panose="020B0502020104020203" pitchFamily="34" charset="0"/>
              </a:rPr>
              <a:t>Afhankelijk van de tijd: docent vat belangrijkste leerpunten samen, of laat deelnemers er zelf over nadenken.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Deelnemers verwijzen naar het handvat: Onderwerpformulieren – hiermee kun je kijken waar mensen hun behoefte ligt. ‘Ik geef u iets mee, om thuis over na te denken, waar ik volgende keer met u over wil praten.’ </a:t>
            </a:r>
            <a:endParaRPr lang="nl-NL"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19</a:t>
            </a:fld>
            <a:endParaRPr lang="en-US"/>
          </a:p>
        </p:txBody>
      </p:sp>
    </p:spTree>
    <p:extLst>
      <p:ext uri="{BB962C8B-B14F-4D97-AF65-F5344CB8AC3E}">
        <p14:creationId xmlns:p14="http://schemas.microsoft.com/office/powerpoint/2010/main" val="211981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Gill Sans MT" panose="020B0502020104020203" pitchFamily="34" charset="0"/>
              <a:buNone/>
            </a:pPr>
            <a:r>
              <a:rPr lang="nl-NL" sz="1100" kern="100" dirty="0">
                <a:effectLst/>
                <a:latin typeface="Gill Sans MT" panose="020B0502020104020203" pitchFamily="34" charset="0"/>
                <a:ea typeface="Calibri" panose="020F0502020204030204" pitchFamily="34" charset="0"/>
                <a:cs typeface="Times New Roman" panose="02020603050405020304" pitchFamily="18" charset="0"/>
              </a:rPr>
              <a:t>Zodra alle 15 deelnemers binnen zijn geef je uitleg over de bijeenkomst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kern="100" dirty="0">
                <a:effectLst/>
                <a:latin typeface="Gill Sans MT" panose="020B0502020104020203" pitchFamily="34" charset="0"/>
                <a:ea typeface="Calibri" panose="020F0502020204030204" pitchFamily="34" charset="0"/>
                <a:cs typeface="Times New Roman" panose="02020603050405020304" pitchFamily="18" charset="0"/>
              </a:rPr>
              <a:t>Duur 75 min;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kern="100" dirty="0">
                <a:effectLst/>
                <a:latin typeface="Gill Sans MT" panose="020B0502020104020203" pitchFamily="34" charset="0"/>
                <a:ea typeface="Calibri" panose="020F0502020204030204" pitchFamily="34" charset="0"/>
                <a:cs typeface="Times New Roman" panose="02020603050405020304" pitchFamily="18" charset="0"/>
              </a:rPr>
              <a:t>Thema proactieve zorgplanning (wat is het, wanneer begin je erover te praten, waarom praten we erover, wat werkt voor jou);</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nl-NL" sz="1100" kern="100" dirty="0">
                <a:effectLst/>
                <a:latin typeface="Gill Sans MT" panose="020B0502020104020203" pitchFamily="34" charset="0"/>
                <a:ea typeface="Calibri" panose="020F0502020204030204" pitchFamily="34" charset="0"/>
                <a:cs typeface="Times New Roman" panose="02020603050405020304" pitchFamily="18" charset="0"/>
              </a:rPr>
              <a:t>We starten met de meerkeuzevragen van de voorbereiding, en gaan daarna actief aan de slag zodat jullie </a:t>
            </a:r>
            <a:r>
              <a:rPr lang="nl-NL" dirty="0">
                <a:effectLst/>
                <a:latin typeface="Gill Sans MT" panose="020B0502020104020203" pitchFamily="34" charset="0"/>
              </a:rPr>
              <a:t>handvatten mee kunnen nemen om morgen in de praktijk toe te passen. </a:t>
            </a:r>
          </a:p>
          <a:p>
            <a:pPr marL="742950" lvl="1" indent="-285750">
              <a:lnSpc>
                <a:spcPct val="107000"/>
              </a:lnSpc>
              <a:spcAft>
                <a:spcPts val="800"/>
              </a:spcAft>
              <a:buFont typeface="Courier New" panose="02070309020205020404" pitchFamily="49" charset="0"/>
              <a:buChar char="o"/>
            </a:pPr>
            <a:r>
              <a:rPr lang="nl-NL" sz="1100" dirty="0">
                <a:effectLst/>
                <a:latin typeface="Gill Sans MT" panose="020B0502020104020203" pitchFamily="34" charset="0"/>
                <a:ea typeface="Calibri" panose="020F0502020204030204" pitchFamily="34" charset="0"/>
                <a:cs typeface="Times New Roman" panose="02020603050405020304" pitchFamily="18" charset="0"/>
              </a:rPr>
              <a:t>Jullie hebben de voorbereiding in de online cursus gedaan en dit hebben jullie afgesloten met 5 meerkeuzevragen (de individuele test</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a:effectLst/>
                <a:latin typeface="Gill Sans MT" panose="020B0502020104020203" pitchFamily="34" charset="0"/>
                <a:ea typeface="Calibri" panose="020F0502020204030204" pitchFamily="34" charset="0"/>
                <a:cs typeface="Times New Roman" panose="02020603050405020304" pitchFamily="18" charset="0"/>
              </a:rPr>
              <a:t>). Ik ga jullie straks in 3 teams indelen (5 pers. per team) en dan zullen jullie nogmaals de meerkeuzevragen beantwoorden (de team test).</a:t>
            </a:r>
            <a:r>
              <a:rPr lang="en-US" dirty="0">
                <a:effectLst/>
              </a:rPr>
              <a:t> </a:t>
            </a:r>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3</a:t>
            </a:fld>
            <a:endParaRPr lang="en-US"/>
          </a:p>
        </p:txBody>
      </p:sp>
    </p:spTree>
    <p:extLst>
      <p:ext uri="{BB962C8B-B14F-4D97-AF65-F5344CB8AC3E}">
        <p14:creationId xmlns:p14="http://schemas.microsoft.com/office/powerpoint/2010/main" val="234256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4</a:t>
            </a:fld>
            <a:endParaRPr lang="en-US"/>
          </a:p>
        </p:txBody>
      </p:sp>
    </p:spTree>
    <p:extLst>
      <p:ext uri="{BB962C8B-B14F-4D97-AF65-F5344CB8AC3E}">
        <p14:creationId xmlns:p14="http://schemas.microsoft.com/office/powerpoint/2010/main" val="209318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a:t>
            </a:r>
            <a:r>
              <a:rPr lang="en-US" dirty="0" err="1"/>
              <a:t>korte</a:t>
            </a:r>
            <a:r>
              <a:rPr lang="en-US" dirty="0"/>
              <a:t> </a:t>
            </a:r>
            <a:r>
              <a:rPr lang="en-US" dirty="0" err="1"/>
              <a:t>instructie</a:t>
            </a:r>
            <a:r>
              <a:rPr lang="en-US" dirty="0"/>
              <a:t> </a:t>
            </a:r>
            <a:r>
              <a:rPr lang="en-US" dirty="0" err="1"/>
              <a:t>zodat</a:t>
            </a:r>
            <a:r>
              <a:rPr lang="en-US" dirty="0"/>
              <a:t> </a:t>
            </a:r>
            <a:r>
              <a:rPr lang="en-US" dirty="0" err="1"/>
              <a:t>jullie</a:t>
            </a:r>
            <a:r>
              <a:rPr lang="en-US" dirty="0"/>
              <a:t> </a:t>
            </a:r>
            <a:r>
              <a:rPr lang="en-US" dirty="0" err="1"/>
              <a:t>weten</a:t>
            </a:r>
            <a:r>
              <a:rPr lang="en-US" dirty="0"/>
              <a:t> wat er van je </a:t>
            </a:r>
            <a:r>
              <a:rPr lang="en-US" dirty="0" err="1"/>
              <a:t>verwacht</a:t>
            </a:r>
            <a:r>
              <a:rPr lang="en-US" dirty="0"/>
              <a:t> </a:t>
            </a:r>
            <a:r>
              <a:rPr lang="en-US" dirty="0" err="1"/>
              <a:t>wordt</a:t>
            </a:r>
            <a:r>
              <a:rPr lang="en-US" dirty="0"/>
              <a:t>. </a:t>
            </a:r>
            <a:r>
              <a:rPr lang="en-US" dirty="0" err="1"/>
              <a:t>Deze</a:t>
            </a:r>
            <a:r>
              <a:rPr lang="en-US" dirty="0"/>
              <a:t> team-test is </a:t>
            </a:r>
            <a:r>
              <a:rPr lang="en-US" dirty="0" err="1"/>
              <a:t>een</a:t>
            </a:r>
            <a:r>
              <a:rPr lang="en-US" dirty="0"/>
              <a:t> </a:t>
            </a:r>
            <a:r>
              <a:rPr lang="en-US" dirty="0" err="1"/>
              <a:t>interactieve</a:t>
            </a:r>
            <a:r>
              <a:rPr lang="en-US" dirty="0"/>
              <a:t> </a:t>
            </a:r>
            <a:r>
              <a:rPr lang="en-US" dirty="0" err="1"/>
              <a:t>werkvorm</a:t>
            </a:r>
            <a:r>
              <a:rPr lang="en-US" dirty="0"/>
              <a:t> </a:t>
            </a:r>
            <a:r>
              <a:rPr lang="en-US" dirty="0" err="1"/>
              <a:t>waarbij</a:t>
            </a:r>
            <a:r>
              <a:rPr lang="en-US" dirty="0"/>
              <a:t> </a:t>
            </a:r>
            <a:r>
              <a:rPr lang="en-US" dirty="0" err="1"/>
              <a:t>jullie</a:t>
            </a:r>
            <a:r>
              <a:rPr lang="en-US" dirty="0"/>
              <a:t> </a:t>
            </a:r>
            <a:r>
              <a:rPr lang="en-US" dirty="0" err="1"/>
              <a:t>samenwerken</a:t>
            </a:r>
            <a:r>
              <a:rPr lang="en-US" dirty="0"/>
              <a:t> en </a:t>
            </a:r>
            <a:r>
              <a:rPr lang="en-US" dirty="0" err="1"/>
              <a:t>waarbij</a:t>
            </a:r>
            <a:r>
              <a:rPr lang="en-US" dirty="0"/>
              <a:t> </a:t>
            </a:r>
            <a:r>
              <a:rPr lang="en-US" dirty="0" err="1"/>
              <a:t>een</a:t>
            </a:r>
            <a:r>
              <a:rPr lang="en-US" dirty="0"/>
              <a:t> </a:t>
            </a:r>
            <a:r>
              <a:rPr lang="en-US" dirty="0" err="1"/>
              <a:t>actieve</a:t>
            </a:r>
            <a:r>
              <a:rPr lang="en-US" dirty="0"/>
              <a:t> </a:t>
            </a:r>
            <a:r>
              <a:rPr lang="en-US" dirty="0" err="1"/>
              <a:t>inbreng</a:t>
            </a:r>
            <a:r>
              <a:rPr lang="en-US" dirty="0"/>
              <a:t> van </a:t>
            </a:r>
            <a:r>
              <a:rPr lang="en-US" dirty="0" err="1"/>
              <a:t>jullie</a:t>
            </a:r>
            <a:r>
              <a:rPr lang="en-US" dirty="0"/>
              <a:t> </a:t>
            </a:r>
            <a:r>
              <a:rPr lang="en-US" dirty="0" err="1"/>
              <a:t>verwacht</a:t>
            </a:r>
            <a:r>
              <a:rPr lang="en-US" dirty="0"/>
              <a:t> </a:t>
            </a:r>
            <a:r>
              <a:rPr lang="en-US" dirty="0" err="1"/>
              <a:t>wordt</a:t>
            </a:r>
            <a:r>
              <a:rPr lang="en-US" dirty="0"/>
              <a:t>.</a:t>
            </a:r>
          </a:p>
          <a:p>
            <a:r>
              <a:rPr lang="en-US" dirty="0" err="1"/>
              <a:t>Jullie</a:t>
            </a:r>
            <a:r>
              <a:rPr lang="en-US" dirty="0"/>
              <a:t> </a:t>
            </a:r>
            <a:r>
              <a:rPr lang="en-US" dirty="0" err="1"/>
              <a:t>hebben</a:t>
            </a:r>
            <a:r>
              <a:rPr lang="en-US" dirty="0"/>
              <a:t> van </a:t>
            </a:r>
            <a:r>
              <a:rPr lang="en-US" dirty="0" err="1"/>
              <a:t>tevoren</a:t>
            </a:r>
            <a:r>
              <a:rPr lang="en-US" dirty="0"/>
              <a:t> online de </a:t>
            </a:r>
            <a:r>
              <a:rPr lang="en-US" dirty="0" err="1"/>
              <a:t>voorbereiding</a:t>
            </a:r>
            <a:r>
              <a:rPr lang="en-US" dirty="0"/>
              <a:t> </a:t>
            </a:r>
            <a:r>
              <a:rPr lang="en-US" dirty="0" err="1"/>
              <a:t>gemaakt</a:t>
            </a:r>
            <a:r>
              <a:rPr lang="en-US" dirty="0"/>
              <a:t> (video’s </a:t>
            </a:r>
            <a:r>
              <a:rPr lang="en-US" dirty="0" err="1"/>
              <a:t>kijken</a:t>
            </a:r>
            <a:r>
              <a:rPr lang="en-US" dirty="0"/>
              <a:t>, </a:t>
            </a:r>
            <a:r>
              <a:rPr lang="en-US" dirty="0" err="1"/>
              <a:t>teksten</a:t>
            </a:r>
            <a:r>
              <a:rPr lang="en-US" dirty="0"/>
              <a:t> </a:t>
            </a:r>
            <a:r>
              <a:rPr lang="en-US" dirty="0" err="1"/>
              <a:t>lezen</a:t>
            </a:r>
            <a:r>
              <a:rPr lang="en-US" dirty="0"/>
              <a:t>, (</a:t>
            </a:r>
            <a:r>
              <a:rPr lang="en-US" dirty="0" err="1"/>
              <a:t>discussie</a:t>
            </a:r>
            <a:r>
              <a:rPr lang="en-US" dirty="0"/>
              <a:t>)</a:t>
            </a:r>
            <a:r>
              <a:rPr lang="en-US" dirty="0" err="1"/>
              <a:t>vragen</a:t>
            </a:r>
            <a:r>
              <a:rPr lang="en-US" dirty="0"/>
              <a:t> </a:t>
            </a:r>
            <a:r>
              <a:rPr lang="en-US" dirty="0" err="1"/>
              <a:t>beantwoorden</a:t>
            </a:r>
            <a:r>
              <a:rPr lang="en-US" dirty="0"/>
              <a:t>).</a:t>
            </a:r>
          </a:p>
          <a:p>
            <a:r>
              <a:rPr lang="en-US" dirty="0"/>
              <a:t>De </a:t>
            </a:r>
            <a:r>
              <a:rPr lang="en-US" dirty="0" err="1"/>
              <a:t>voorbereiding</a:t>
            </a:r>
            <a:r>
              <a:rPr lang="en-US" dirty="0"/>
              <a:t> </a:t>
            </a:r>
            <a:r>
              <a:rPr lang="en-US" dirty="0" err="1"/>
              <a:t>voor</a:t>
            </a:r>
            <a:r>
              <a:rPr lang="en-US" dirty="0"/>
              <a:t> </a:t>
            </a:r>
            <a:r>
              <a:rPr lang="en-US" dirty="0" err="1"/>
              <a:t>deze</a:t>
            </a:r>
            <a:r>
              <a:rPr lang="en-US" dirty="0"/>
              <a:t> </a:t>
            </a:r>
            <a:r>
              <a:rPr lang="en-US" dirty="0" err="1"/>
              <a:t>bijeenkomst</a:t>
            </a:r>
            <a:r>
              <a:rPr lang="en-US" dirty="0"/>
              <a:t> </a:t>
            </a:r>
            <a:r>
              <a:rPr lang="en-US" dirty="0" err="1"/>
              <a:t>hebben</a:t>
            </a:r>
            <a:r>
              <a:rPr lang="en-US" dirty="0"/>
              <a:t> </a:t>
            </a:r>
            <a:r>
              <a:rPr lang="en-US" dirty="0" err="1"/>
              <a:t>jullie</a:t>
            </a:r>
            <a:r>
              <a:rPr lang="en-US" dirty="0"/>
              <a:t> </a:t>
            </a:r>
            <a:r>
              <a:rPr lang="en-US" dirty="0" err="1"/>
              <a:t>afgesloten</a:t>
            </a:r>
            <a:r>
              <a:rPr lang="en-US" dirty="0"/>
              <a:t> met 5 </a:t>
            </a:r>
            <a:r>
              <a:rPr lang="en-US" dirty="0" err="1"/>
              <a:t>meerkeuzevragen</a:t>
            </a:r>
            <a:r>
              <a:rPr lang="en-US" dirty="0"/>
              <a:t> (de </a:t>
            </a:r>
            <a:r>
              <a:rPr lang="en-US" dirty="0" err="1"/>
              <a:t>individuele</a:t>
            </a:r>
            <a:r>
              <a:rPr lang="en-US" dirty="0"/>
              <a:t>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Ik</a:t>
            </a:r>
            <a:r>
              <a:rPr lang="en-US" dirty="0"/>
              <a:t> ga </a:t>
            </a:r>
            <a:r>
              <a:rPr lang="en-US" dirty="0" err="1"/>
              <a:t>jullie</a:t>
            </a:r>
            <a:r>
              <a:rPr lang="en-US" dirty="0"/>
              <a:t> </a:t>
            </a:r>
            <a:r>
              <a:rPr lang="en-US" dirty="0" err="1"/>
              <a:t>zometeen</a:t>
            </a:r>
            <a:r>
              <a:rPr lang="en-US" dirty="0"/>
              <a:t> in teams </a:t>
            </a:r>
            <a:r>
              <a:rPr lang="en-US" dirty="0" err="1"/>
              <a:t>indelen</a:t>
            </a:r>
            <a:r>
              <a:rPr lang="en-US" dirty="0"/>
              <a:t> (5-7 </a:t>
            </a:r>
            <a:r>
              <a:rPr lang="en-US" dirty="0" err="1"/>
              <a:t>mensen</a:t>
            </a:r>
            <a:r>
              <a:rPr lang="en-US" dirty="0"/>
              <a:t>) en in break-out rooms </a:t>
            </a:r>
            <a:r>
              <a:rPr lang="en-US" dirty="0" err="1"/>
              <a:t>zetten</a:t>
            </a:r>
            <a:r>
              <a:rPr lang="en-US" dirty="0"/>
              <a:t>. Dan </a:t>
            </a:r>
            <a:r>
              <a:rPr lang="en-US" dirty="0" err="1"/>
              <a:t>zullen</a:t>
            </a:r>
            <a:r>
              <a:rPr lang="en-US" dirty="0"/>
              <a:t> </a:t>
            </a:r>
            <a:r>
              <a:rPr lang="en-US" dirty="0" err="1"/>
              <a:t>jullie</a:t>
            </a:r>
            <a:r>
              <a:rPr lang="en-US" dirty="0"/>
              <a:t> </a:t>
            </a:r>
            <a:r>
              <a:rPr lang="en-US" dirty="0" err="1"/>
              <a:t>nogmaals</a:t>
            </a:r>
            <a:r>
              <a:rPr lang="en-US" dirty="0"/>
              <a:t> in teams de </a:t>
            </a:r>
            <a:r>
              <a:rPr lang="en-US" dirty="0" err="1"/>
              <a:t>meerkeuzevragen</a:t>
            </a:r>
            <a:r>
              <a:rPr lang="en-US" dirty="0"/>
              <a:t> </a:t>
            </a:r>
            <a:r>
              <a:rPr lang="en-US" dirty="0" err="1"/>
              <a:t>beantwoorden</a:t>
            </a:r>
            <a:r>
              <a:rPr lang="en-US" dirty="0"/>
              <a:t>: </a:t>
            </a:r>
            <a:r>
              <a:rPr lang="en-US" dirty="0" err="1"/>
              <a:t>schrijf</a:t>
            </a:r>
            <a:r>
              <a:rPr lang="en-US" dirty="0"/>
              <a:t> </a:t>
            </a:r>
            <a:r>
              <a:rPr lang="en-US" dirty="0" err="1"/>
              <a:t>jullie</a:t>
            </a:r>
            <a:r>
              <a:rPr lang="en-US" dirty="0"/>
              <a:t> </a:t>
            </a:r>
            <a:r>
              <a:rPr lang="en-US" dirty="0" err="1"/>
              <a:t>antwoorden</a:t>
            </a:r>
            <a:r>
              <a:rPr lang="en-US" dirty="0"/>
              <a:t> 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 de break-out room </a:t>
            </a:r>
            <a:r>
              <a:rPr lang="en-US" dirty="0" err="1"/>
              <a:t>zullen</a:t>
            </a:r>
            <a:r>
              <a:rPr lang="en-US" dirty="0"/>
              <a:t> we per </a:t>
            </a:r>
            <a:r>
              <a:rPr lang="en-US" dirty="0" err="1"/>
              <a:t>vraag</a:t>
            </a:r>
            <a:r>
              <a:rPr lang="en-US" dirty="0"/>
              <a:t> de </a:t>
            </a:r>
            <a:r>
              <a:rPr lang="en-US" dirty="0" err="1"/>
              <a:t>antwoorden</a:t>
            </a:r>
            <a:r>
              <a:rPr lang="en-US" dirty="0"/>
              <a:t> </a:t>
            </a:r>
            <a:r>
              <a:rPr lang="en-US" dirty="0" err="1"/>
              <a:t>inventariseren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kern="1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00" dirty="0">
                <a:effectLst/>
                <a:latin typeface="Gill Sans MT" panose="020B0502020104020203" pitchFamily="34" charset="0"/>
                <a:ea typeface="Calibri" panose="020F0502020204030204" pitchFamily="34" charset="0"/>
                <a:cs typeface="Times New Roman" panose="02020603050405020304" pitchFamily="18" charset="0"/>
              </a:rPr>
              <a:t>(!) Leg uit dat het bij de oefening juist om de discussie gaat en dat iedereen beargumenteert waarom hij/zij een bepaald antwoord gekozen heeft. De teams komen met elkaar tot consensus en dit betekent dat ze elkaar overtuigen en gezamenlijk tot één antwoord komen. Kortom: DISCUSSIE en CONSENSUS zijn belangrijk!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kern="1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00" dirty="0">
                <a:effectLst/>
                <a:latin typeface="Gill Sans MT" panose="020B0502020104020203" pitchFamily="34" charset="0"/>
                <a:ea typeface="Calibri" panose="020F0502020204030204" pitchFamily="34" charset="0"/>
                <a:cs typeface="Times New Roman" panose="02020603050405020304" pitchFamily="18" charset="0"/>
              </a:rPr>
              <a:t>Deelnemers in break-out rooms zetten met een timer van 10 minuten.</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0B9A5C-02EA-4BBA-9DDC-C6D213606340}" type="slidenum">
              <a:rPr lang="en-US" smtClean="0"/>
              <a:t>5</a:t>
            </a:fld>
            <a:endParaRPr lang="en-US"/>
          </a:p>
        </p:txBody>
      </p:sp>
    </p:spTree>
    <p:extLst>
      <p:ext uri="{BB962C8B-B14F-4D97-AF65-F5344CB8AC3E}">
        <p14:creationId xmlns:p14="http://schemas.microsoft.com/office/powerpoint/2010/main" val="17926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Gill Sans MT" panose="020B0502020104020203" pitchFamily="34" charset="0"/>
                <a:ea typeface="Calibri" panose="020F0502020204030204" pitchFamily="34" charset="0"/>
                <a:cs typeface="Times New Roman" panose="02020603050405020304" pitchFamily="18" charset="0"/>
              </a:rPr>
              <a:t>Alle teams moeten tegelijk antwoord geven, dit gebeurt als volgt: docent telt tot 3 en de voorzitters van de teams plaatsen hun antwoord in de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1" dirty="0">
                <a:solidFill>
                  <a:srgbClr val="000000"/>
                </a:solidFill>
                <a:effectLst/>
                <a:latin typeface="Gill Sans MT" panose="020B0502020104020203" pitchFamily="34" charset="0"/>
              </a:rPr>
              <a:t>Het correcte antwoord is B. De 4 dimensies van de palliatieve zorg zijn: de fysieke-, de psychische-, de zingevings- en sociale dimensie.</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1" dirty="0">
                <a:solidFill>
                  <a:srgbClr val="000000"/>
                </a:solidFill>
                <a:effectLst/>
                <a:latin typeface="Gill Sans MT" panose="020B0502020104020203" pitchFamily="34" charset="0"/>
              </a:rPr>
              <a:t>(Bron E-</a:t>
            </a:r>
            <a:r>
              <a:rPr lang="nl-NL" sz="1800" b="0" i="1" dirty="0" err="1">
                <a:solidFill>
                  <a:srgbClr val="000000"/>
                </a:solidFill>
                <a:effectLst/>
                <a:latin typeface="Gill Sans MT" panose="020B0502020104020203" pitchFamily="34" charset="0"/>
              </a:rPr>
              <a:t>infuse</a:t>
            </a:r>
            <a:r>
              <a:rPr lang="nl-NL" sz="1800" b="0" i="1" dirty="0">
                <a:solidFill>
                  <a:srgbClr val="000000"/>
                </a:solidFill>
                <a:effectLst/>
                <a:latin typeface="Gill Sans MT" panose="020B0502020104020203" pitchFamily="34" charset="0"/>
              </a:rPr>
              <a:t>: zie blok 2, inleiding)</a:t>
            </a:r>
            <a:r>
              <a:rPr lang="nl-NL" sz="1800" b="0" i="0" dirty="0">
                <a:solidFill>
                  <a:srgbClr val="000000"/>
                </a:solidFill>
                <a:effectLst/>
                <a:latin typeface="Gill Sans MT" panose="020B0502020104020203"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6</a:t>
            </a:fld>
            <a:endParaRPr lang="en-US"/>
          </a:p>
        </p:txBody>
      </p:sp>
    </p:spTree>
    <p:extLst>
      <p:ext uri="{BB962C8B-B14F-4D97-AF65-F5344CB8AC3E}">
        <p14:creationId xmlns:p14="http://schemas.microsoft.com/office/powerpoint/2010/main" val="118549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1" dirty="0">
                <a:solidFill>
                  <a:srgbClr val="000000"/>
                </a:solidFill>
                <a:effectLst/>
                <a:latin typeface="Gill Sans MT" panose="020B0502020104020203" pitchFamily="34" charset="0"/>
              </a:rPr>
              <a:t>Het correcte antwoord is B. De surprise question inventariseert en markeert de palliatieve fase.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1" dirty="0">
                <a:solidFill>
                  <a:srgbClr val="000000"/>
                </a:solidFill>
                <a:effectLst/>
                <a:latin typeface="Gill Sans MT" panose="020B0502020104020203" pitchFamily="34" charset="0"/>
              </a:rPr>
              <a:t>(Bron E-</a:t>
            </a:r>
            <a:r>
              <a:rPr lang="nl-NL" sz="1800" b="0" i="1" dirty="0" err="1">
                <a:solidFill>
                  <a:srgbClr val="000000"/>
                </a:solidFill>
                <a:effectLst/>
                <a:latin typeface="Gill Sans MT" panose="020B0502020104020203" pitchFamily="34" charset="0"/>
              </a:rPr>
              <a:t>infuse</a:t>
            </a:r>
            <a:r>
              <a:rPr lang="nl-NL" sz="1800" b="0" i="1" dirty="0">
                <a:solidFill>
                  <a:srgbClr val="000000"/>
                </a:solidFill>
                <a:effectLst/>
                <a:latin typeface="Gill Sans MT" panose="020B0502020104020203" pitchFamily="34" charset="0"/>
              </a:rPr>
              <a:t>: zie blok 1.1 Ontwikkeling palliatieve zorg)</a:t>
            </a:r>
            <a:r>
              <a:rPr lang="nl-NL" sz="1800" b="0" i="0" dirty="0">
                <a:solidFill>
                  <a:srgbClr val="000000"/>
                </a:solidFill>
                <a:effectLst/>
                <a:latin typeface="Gill Sans MT" panose="020B0502020104020203" pitchFamily="34" charset="0"/>
              </a:rPr>
              <a:t> </a:t>
            </a:r>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7</a:t>
            </a:fld>
            <a:endParaRPr lang="en-US"/>
          </a:p>
        </p:txBody>
      </p:sp>
    </p:spTree>
    <p:extLst>
      <p:ext uri="{BB962C8B-B14F-4D97-AF65-F5344CB8AC3E}">
        <p14:creationId xmlns:p14="http://schemas.microsoft.com/office/powerpoint/2010/main" val="209302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1" dirty="0">
                <a:solidFill>
                  <a:srgbClr val="000000"/>
                </a:solidFill>
                <a:effectLst/>
                <a:latin typeface="Gill Sans MT" panose="020B0502020104020203" pitchFamily="34" charset="0"/>
              </a:rPr>
              <a:t>Het correcte antwoord is C. Waar tot op heden het meeste bewijs voor is om benauwdheid te verminderen is het geven van een lage dosis morfine (</a:t>
            </a:r>
            <a:r>
              <a:rPr lang="nl-NL" sz="1800" b="0" i="1" dirty="0" err="1">
                <a:solidFill>
                  <a:srgbClr val="000000"/>
                </a:solidFill>
                <a:effectLst/>
                <a:latin typeface="Gill Sans MT" panose="020B0502020104020203" pitchFamily="34" charset="0"/>
              </a:rPr>
              <a:t>Matsuda</a:t>
            </a:r>
            <a:r>
              <a:rPr lang="nl-NL" sz="1800" b="0" i="1" dirty="0">
                <a:solidFill>
                  <a:srgbClr val="000000"/>
                </a:solidFill>
                <a:effectLst/>
                <a:latin typeface="Gill Sans MT" panose="020B0502020104020203" pitchFamily="34" charset="0"/>
              </a:rPr>
              <a:t>, et al., 2017). Echter, twee recente studies laten tegengeluiden zien: </a:t>
            </a:r>
            <a:r>
              <a:rPr lang="nl-NL" sz="1800" b="0" i="1" dirty="0" err="1">
                <a:solidFill>
                  <a:srgbClr val="000000"/>
                </a:solidFill>
                <a:effectLst/>
                <a:latin typeface="Gill Sans MT" panose="020B0502020104020203" pitchFamily="34" charset="0"/>
              </a:rPr>
              <a:t>Currow</a:t>
            </a:r>
            <a:r>
              <a:rPr lang="nl-NL" sz="1800" b="0" i="1" dirty="0">
                <a:solidFill>
                  <a:srgbClr val="000000"/>
                </a:solidFill>
                <a:effectLst/>
                <a:latin typeface="Gill Sans MT" panose="020B0502020104020203" pitchFamily="34" charset="0"/>
              </a:rPr>
              <a:t>, et al. (2020) en </a:t>
            </a:r>
            <a:r>
              <a:rPr lang="nl-NL" sz="1800" b="0" i="1" dirty="0" err="1">
                <a:solidFill>
                  <a:srgbClr val="000000"/>
                </a:solidFill>
                <a:effectLst/>
                <a:latin typeface="Gill Sans MT" panose="020B0502020104020203" pitchFamily="34" charset="0"/>
              </a:rPr>
              <a:t>Ferreira</a:t>
            </a:r>
            <a:r>
              <a:rPr lang="nl-NL" sz="1800" b="0" i="1" dirty="0">
                <a:solidFill>
                  <a:srgbClr val="000000"/>
                </a:solidFill>
                <a:effectLst/>
                <a:latin typeface="Gill Sans MT" panose="020B0502020104020203" pitchFamily="34" charset="0"/>
              </a:rPr>
              <a:t> et al. (2020).</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1" dirty="0">
                <a:solidFill>
                  <a:srgbClr val="000000"/>
                </a:solidFill>
                <a:effectLst/>
                <a:latin typeface="Gill Sans MT" panose="020B0502020104020203" pitchFamily="34" charset="0"/>
              </a:rPr>
              <a:t>Aangezien angst hier geen nadrukkelijke rol speelt heeft een behandeling met een benzodiazepine niet de (eerste) voorkeur. De meest waarschijnlijke oorzaak van de dyspnoe zijn de longuitzaaiingen. Indien hartfalen wordt vermoed – bijvoorbeeld op basis van de voorgeschiedenis - kan het toevoegen van een diureticum zinvol zijn. In deze casus lijkt dit niet aan de orde. </a:t>
            </a:r>
            <a:r>
              <a:rPr lang="nl-NL" sz="1800" b="0" i="0" dirty="0">
                <a:solidFill>
                  <a:srgbClr val="000000"/>
                </a:solidFill>
                <a:effectLst/>
                <a:latin typeface="Gill Sans MT" panose="020B0502020104020203" pitchFamily="34" charset="0"/>
              </a:rPr>
              <a:t> </a:t>
            </a:r>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8</a:t>
            </a:fld>
            <a:endParaRPr lang="en-US"/>
          </a:p>
        </p:txBody>
      </p:sp>
    </p:spTree>
    <p:extLst>
      <p:ext uri="{BB962C8B-B14F-4D97-AF65-F5344CB8AC3E}">
        <p14:creationId xmlns:p14="http://schemas.microsoft.com/office/powerpoint/2010/main" val="142409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dirty="0">
                <a:solidFill>
                  <a:srgbClr val="000000"/>
                </a:solidFill>
                <a:effectLst/>
                <a:latin typeface="WordVisi_MSFontService"/>
              </a:rPr>
              <a:t>Het correcte antwoord is B. Stroomstootjes, schietende of brandende pijn passen het meest bij </a:t>
            </a:r>
            <a:r>
              <a:rPr lang="nl-NL" b="0" i="1" dirty="0" err="1">
                <a:solidFill>
                  <a:srgbClr val="000000"/>
                </a:solidFill>
                <a:effectLst/>
                <a:latin typeface="WordVisi_MSFontService"/>
              </a:rPr>
              <a:t>neuropathische</a:t>
            </a:r>
            <a:r>
              <a:rPr lang="nl-NL" b="0" i="1" dirty="0">
                <a:solidFill>
                  <a:srgbClr val="000000"/>
                </a:solidFill>
                <a:effectLst/>
                <a:latin typeface="WordVisi_MSFontService"/>
              </a:rPr>
              <a:t> pijn. </a:t>
            </a:r>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9</a:t>
            </a:fld>
            <a:endParaRPr lang="en-US"/>
          </a:p>
        </p:txBody>
      </p:sp>
    </p:spTree>
    <p:extLst>
      <p:ext uri="{BB962C8B-B14F-4D97-AF65-F5344CB8AC3E}">
        <p14:creationId xmlns:p14="http://schemas.microsoft.com/office/powerpoint/2010/main" val="32626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1" dirty="0">
                <a:solidFill>
                  <a:srgbClr val="000000"/>
                </a:solidFill>
                <a:effectLst/>
                <a:latin typeface="Gill Sans MT" panose="020B0502020104020203" pitchFamily="34" charset="0"/>
              </a:rPr>
              <a:t>Het correcte antwoord is D. Een verminderd bewustzijn kan een wenselijke verandering zijn en geen last. Het hoeft geen doel in de stervensfase te zijn. Indien patiënt comfortabel is hoeft men niet te streven naar een verminderd bewustzijn. Dit geldt overigens ook tijdens palliatieve sedatie!</a:t>
            </a:r>
            <a:r>
              <a:rPr lang="nl-NL" sz="1800" b="0" i="0" dirty="0">
                <a:solidFill>
                  <a:srgbClr val="000000"/>
                </a:solidFill>
                <a:effectLst/>
                <a:latin typeface="Gill Sans MT" panose="020B0502020104020203" pitchFamily="34" charset="0"/>
              </a:rPr>
              <a:t> </a:t>
            </a:r>
            <a:endParaRPr lang="en-US" dirty="0"/>
          </a:p>
        </p:txBody>
      </p:sp>
      <p:sp>
        <p:nvSpPr>
          <p:cNvPr id="4" name="Slide Number Placeholder 3"/>
          <p:cNvSpPr>
            <a:spLocks noGrp="1"/>
          </p:cNvSpPr>
          <p:nvPr>
            <p:ph type="sldNum" sz="quarter" idx="5"/>
          </p:nvPr>
        </p:nvSpPr>
        <p:spPr/>
        <p:txBody>
          <a:bodyPr/>
          <a:lstStyle/>
          <a:p>
            <a:fld id="{6D0B9A5C-02EA-4BBA-9DDC-C6D213606340}" type="slidenum">
              <a:rPr lang="en-US" smtClean="0"/>
              <a:t>10</a:t>
            </a:fld>
            <a:endParaRPr lang="en-US"/>
          </a:p>
        </p:txBody>
      </p:sp>
    </p:spTree>
    <p:extLst>
      <p:ext uri="{BB962C8B-B14F-4D97-AF65-F5344CB8AC3E}">
        <p14:creationId xmlns:p14="http://schemas.microsoft.com/office/powerpoint/2010/main" val="3617214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BC6F109F-DD5A-66A9-6444-FE7EC1C8B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223950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8" name="Afbeelding 7" descr="Afbeelding met tekst&#10;&#10;Automatisch gegenereerde beschrijving">
            <a:extLst>
              <a:ext uri="{FF2B5EF4-FFF2-40B4-BE49-F238E27FC236}">
                <a16:creationId xmlns:a16="http://schemas.microsoft.com/office/drawing/2014/main" id="{69C335BF-4FF7-6D58-600E-F4AD2A71B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54159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8" name="Afbeelding 7" descr="Afbeelding met tekst&#10;&#10;Automatisch gegenereerde beschrijving">
            <a:extLst>
              <a:ext uri="{FF2B5EF4-FFF2-40B4-BE49-F238E27FC236}">
                <a16:creationId xmlns:a16="http://schemas.microsoft.com/office/drawing/2014/main" id="{CB3AD99D-3456-3B75-5FE8-2E44F9915D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26842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22-2-2024</a:t>
            </a:fld>
            <a:endParaRPr lang="nl-NL" dirty="0"/>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3"/>
                </a:solidFill>
              </a:defRPr>
            </a:lvl1pPr>
          </a:lstStyle>
          <a:p>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12" name="Rechthoek 11">
            <a:extLst>
              <a:ext uri="{FF2B5EF4-FFF2-40B4-BE49-F238E27FC236}">
                <a16:creationId xmlns:a16="http://schemas.microsoft.com/office/drawing/2014/main" id="{DD77B03D-648A-DC64-FBAE-4C69C1059A6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10;&#10;Automatisch gegenereerde beschrijving">
            <a:extLst>
              <a:ext uri="{FF2B5EF4-FFF2-40B4-BE49-F238E27FC236}">
                <a16:creationId xmlns:a16="http://schemas.microsoft.com/office/drawing/2014/main" id="{DBCA042C-D097-06F3-5DDC-ED02D72624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4" name="Tijdelijke aanduiding voor datum 3">
            <a:extLst>
              <a:ext uri="{FF2B5EF4-FFF2-40B4-BE49-F238E27FC236}">
                <a16:creationId xmlns:a16="http://schemas.microsoft.com/office/drawing/2014/main" id="{A310C733-9973-1ED6-661D-D8B289F181F3}"/>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5" name="Tijdelijke aanduiding voor dianummer 5">
            <a:extLst>
              <a:ext uri="{FF2B5EF4-FFF2-40B4-BE49-F238E27FC236}">
                <a16:creationId xmlns:a16="http://schemas.microsoft.com/office/drawing/2014/main" id="{DA80A1A1-C9C5-93F4-3A85-FEB53AF9D1F9}"/>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4072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149720"/>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lvl1pPr>
              <a:defRPr>
                <a:solidFill>
                  <a:schemeClr val="bg2"/>
                </a:solidFill>
              </a:defRPr>
            </a:lvl1pPr>
          </a:lstStyle>
          <a:p>
            <a:fld id="{22481D70-9B53-413A-8B97-9D11F2A149C3}" type="datetimeFigureOut">
              <a:rPr lang="nl-NL" smtClean="0"/>
              <a:pPr/>
              <a:t>22-2-2024</a:t>
            </a:fld>
            <a:endParaRPr lang="nl-NL" dirty="0"/>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nl-NL" dirty="0"/>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2"/>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FBD3FDD1-F932-1163-B7DE-0B42CA8883D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B04E2160-8654-809A-D997-949CCB3A1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08DFF710-0897-11C1-45FD-7526360CAEE4}"/>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0" name="Tijdelijke aanduiding voor dianummer 5">
            <a:extLst>
              <a:ext uri="{FF2B5EF4-FFF2-40B4-BE49-F238E27FC236}">
                <a16:creationId xmlns:a16="http://schemas.microsoft.com/office/drawing/2014/main" id="{9AD75B2C-A185-6380-7E41-86E33C86EF0E}"/>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426136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bg2"/>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C1A67B0B-4FF5-A653-CD4E-871D01667D0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79CBECB4-3804-8305-92C7-59AB093D1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D184C5EE-886F-9D87-15C1-9762D0846F2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0" name="Tijdelijke aanduiding voor dianummer 5">
            <a:extLst>
              <a:ext uri="{FF2B5EF4-FFF2-40B4-BE49-F238E27FC236}">
                <a16:creationId xmlns:a16="http://schemas.microsoft.com/office/drawing/2014/main" id="{24226C2B-73DF-9F77-3B79-B7F4B3EBB9BF}"/>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018189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2" name="Tijdelijke aanduiding voor inhoud 3">
            <a:extLst>
              <a:ext uri="{FF2B5EF4-FFF2-40B4-BE49-F238E27FC236}">
                <a16:creationId xmlns:a16="http://schemas.microsoft.com/office/drawing/2014/main" id="{EE697D85-9E6B-EBFB-3052-29AFD47902B5}"/>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3" name="Tijdelijke aanduiding voor tekst 3">
            <a:extLst>
              <a:ext uri="{FF2B5EF4-FFF2-40B4-BE49-F238E27FC236}">
                <a16:creationId xmlns:a16="http://schemas.microsoft.com/office/drawing/2014/main" id="{1F0CBE50-EE25-62E7-5ACB-6EB105B2223D}"/>
              </a:ext>
            </a:extLst>
          </p:cNvPr>
          <p:cNvSpPr txBox="1">
            <a:spLocks/>
          </p:cNvSpPr>
          <p:nvPr userDrawn="1"/>
        </p:nvSpPr>
        <p:spPr>
          <a:xfrm>
            <a:off x="839788" y="2057400"/>
            <a:ext cx="580625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4" name="Titel 1">
            <a:extLst>
              <a:ext uri="{FF2B5EF4-FFF2-40B4-BE49-F238E27FC236}">
                <a16:creationId xmlns:a16="http://schemas.microsoft.com/office/drawing/2014/main" id="{D09FB753-0080-7616-9F8B-AD8F00900A1B}"/>
              </a:ext>
            </a:extLst>
          </p:cNvPr>
          <p:cNvSpPr txBox="1">
            <a:spLocks/>
          </p:cNvSpPr>
          <p:nvPr userDrawn="1"/>
        </p:nvSpPr>
        <p:spPr>
          <a:xfrm>
            <a:off x="838200" y="365125"/>
            <a:ext cx="5806251"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7" name="Tijdelijke aanduiding voor inhoud 3">
            <a:extLst>
              <a:ext uri="{FF2B5EF4-FFF2-40B4-BE49-F238E27FC236}">
                <a16:creationId xmlns:a16="http://schemas.microsoft.com/office/drawing/2014/main" id="{7F53E1D9-467A-B08D-918A-ED43B27247E1}"/>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37FDB797-1D8D-0D1A-24DE-8F0D84C5D191}"/>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9" name="Tijdelijke aanduiding voor inhoud 3">
            <a:extLst>
              <a:ext uri="{FF2B5EF4-FFF2-40B4-BE49-F238E27FC236}">
                <a16:creationId xmlns:a16="http://schemas.microsoft.com/office/drawing/2014/main" id="{71AD006D-63D6-32F7-5D71-2EF1328BF57A}"/>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2180102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inhoud 2">
            <a:extLst>
              <a:ext uri="{FF2B5EF4-FFF2-40B4-BE49-F238E27FC236}">
                <a16:creationId xmlns:a16="http://schemas.microsoft.com/office/drawing/2014/main" id="{C2B829BC-1BE1-D4DE-9121-46AA415EFCAB}"/>
              </a:ext>
            </a:extLst>
          </p:cNvPr>
          <p:cNvSpPr>
            <a:spLocks noGrp="1"/>
          </p:cNvSpPr>
          <p:nvPr>
            <p:ph sz="half" idx="1"/>
          </p:nvPr>
        </p:nvSpPr>
        <p:spPr>
          <a:xfrm>
            <a:off x="188423" y="3059084"/>
            <a:ext cx="5907577" cy="2661063"/>
          </a:xfrm>
          <a:prstGeom prst="rect">
            <a:avLst/>
          </a:prstGeom>
        </p:spPr>
        <p:txBody>
          <a:bodyPr/>
          <a:lstStyle>
            <a:lvl1pPr>
              <a:defRPr>
                <a:solidFill>
                  <a:schemeClr val="tx2"/>
                </a:solidFill>
              </a:defRPr>
            </a:lvl1pPr>
          </a:lstStyle>
          <a:p>
            <a:pPr lvl="0"/>
            <a:endParaRPr lang="nl-NL" dirty="0"/>
          </a:p>
        </p:txBody>
      </p:sp>
      <p:sp>
        <p:nvSpPr>
          <p:cNvPr id="13" name="Tijdelijke aanduiding voor inhoud 3">
            <a:extLst>
              <a:ext uri="{FF2B5EF4-FFF2-40B4-BE49-F238E27FC236}">
                <a16:creationId xmlns:a16="http://schemas.microsoft.com/office/drawing/2014/main" id="{CDA4C339-1FF3-956B-099E-BF060E778446}"/>
              </a:ext>
            </a:extLst>
          </p:cNvPr>
          <p:cNvSpPr>
            <a:spLocks noGrp="1"/>
          </p:cNvSpPr>
          <p:nvPr>
            <p:ph sz="half" idx="2"/>
          </p:nvPr>
        </p:nvSpPr>
        <p:spPr>
          <a:xfrm>
            <a:off x="6292734" y="3059084"/>
            <a:ext cx="5710843" cy="2661063"/>
          </a:xfrm>
          <a:prstGeom prst="rect">
            <a:avLst/>
          </a:prstGeom>
        </p:spPr>
        <p:txBody>
          <a:bodyPr/>
          <a:lstStyle>
            <a:lvl1pPr>
              <a:defRPr>
                <a:solidFill>
                  <a:schemeClr val="tx2"/>
                </a:solidFill>
              </a:defRPr>
            </a:lvl1pPr>
          </a:lstStyle>
          <a:p>
            <a:pPr lvl="0"/>
            <a:endParaRPr lang="nl-NL" dirty="0"/>
          </a:p>
        </p:txBody>
      </p:sp>
      <p:sp>
        <p:nvSpPr>
          <p:cNvPr id="14" name="Tijdelijke aanduiding voor tekst 3">
            <a:extLst>
              <a:ext uri="{FF2B5EF4-FFF2-40B4-BE49-F238E27FC236}">
                <a16:creationId xmlns:a16="http://schemas.microsoft.com/office/drawing/2014/main" id="{38221FB7-5DA3-9000-FF41-D020A091ECDA}"/>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5" name="Titel 1">
            <a:extLst>
              <a:ext uri="{FF2B5EF4-FFF2-40B4-BE49-F238E27FC236}">
                <a16:creationId xmlns:a16="http://schemas.microsoft.com/office/drawing/2014/main" id="{ABA767CE-46DB-F92C-A573-F3DD40A21332}"/>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6" name="Tijdelijke aanduiding voor inhoud 3">
            <a:extLst>
              <a:ext uri="{FF2B5EF4-FFF2-40B4-BE49-F238E27FC236}">
                <a16:creationId xmlns:a16="http://schemas.microsoft.com/office/drawing/2014/main" id="{2247CA2E-B368-A9BB-FC58-97747A73B693}"/>
              </a:ext>
            </a:extLst>
          </p:cNvPr>
          <p:cNvSpPr>
            <a:spLocks noGrp="1"/>
          </p:cNvSpPr>
          <p:nvPr>
            <p:ph sz="half" idx="13"/>
          </p:nvPr>
        </p:nvSpPr>
        <p:spPr>
          <a:xfrm>
            <a:off x="6292734" y="199506"/>
            <a:ext cx="5710843" cy="2661063"/>
          </a:xfrm>
          <a:prstGeom prst="rect">
            <a:avLst/>
          </a:prstGeom>
        </p:spPr>
        <p:txBody>
          <a:bodyPr/>
          <a:lstStyle>
            <a:lvl1pPr>
              <a:defRPr>
                <a:solidFill>
                  <a:schemeClr val="tx2"/>
                </a:solidFill>
              </a:defRPr>
            </a:lvl1pPr>
          </a:lstStyle>
          <a:p>
            <a:pPr lvl="0"/>
            <a:endParaRPr lang="nl-NL" dirty="0"/>
          </a:p>
        </p:txBody>
      </p:sp>
    </p:spTree>
    <p:extLst>
      <p:ext uri="{BB962C8B-B14F-4D97-AF65-F5344CB8AC3E}">
        <p14:creationId xmlns:p14="http://schemas.microsoft.com/office/powerpoint/2010/main" val="123825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inhoud 2">
            <a:extLst>
              <a:ext uri="{FF2B5EF4-FFF2-40B4-BE49-F238E27FC236}">
                <a16:creationId xmlns:a16="http://schemas.microsoft.com/office/drawing/2014/main" id="{C2B829BC-1BE1-D4DE-9121-46AA415EFCAB}"/>
              </a:ext>
            </a:extLst>
          </p:cNvPr>
          <p:cNvSpPr>
            <a:spLocks noGrp="1"/>
          </p:cNvSpPr>
          <p:nvPr>
            <p:ph sz="half" idx="1"/>
          </p:nvPr>
        </p:nvSpPr>
        <p:spPr>
          <a:xfrm>
            <a:off x="188423" y="3059084"/>
            <a:ext cx="5907577" cy="2661063"/>
          </a:xfrm>
          <a:prstGeom prst="rect">
            <a:avLst/>
          </a:prstGeom>
        </p:spPr>
        <p:txBody>
          <a:bodyPr/>
          <a:lstStyle>
            <a:lvl1pPr>
              <a:defRPr>
                <a:solidFill>
                  <a:schemeClr val="tx2"/>
                </a:solidFill>
              </a:defRPr>
            </a:lvl1pPr>
          </a:lstStyle>
          <a:p>
            <a:pPr lvl="0"/>
            <a:endParaRPr lang="nl-NL" dirty="0"/>
          </a:p>
        </p:txBody>
      </p:sp>
      <p:sp>
        <p:nvSpPr>
          <p:cNvPr id="13" name="Tijdelijke aanduiding voor inhoud 3">
            <a:extLst>
              <a:ext uri="{FF2B5EF4-FFF2-40B4-BE49-F238E27FC236}">
                <a16:creationId xmlns:a16="http://schemas.microsoft.com/office/drawing/2014/main" id="{CDA4C339-1FF3-956B-099E-BF060E778446}"/>
              </a:ext>
            </a:extLst>
          </p:cNvPr>
          <p:cNvSpPr>
            <a:spLocks noGrp="1"/>
          </p:cNvSpPr>
          <p:nvPr>
            <p:ph sz="half" idx="2"/>
          </p:nvPr>
        </p:nvSpPr>
        <p:spPr>
          <a:xfrm>
            <a:off x="6292734" y="3059084"/>
            <a:ext cx="5710843" cy="2661063"/>
          </a:xfrm>
          <a:prstGeom prst="rect">
            <a:avLst/>
          </a:prstGeom>
        </p:spPr>
        <p:txBody>
          <a:bodyPr/>
          <a:lstStyle>
            <a:lvl1pPr>
              <a:defRPr>
                <a:solidFill>
                  <a:schemeClr val="tx2"/>
                </a:solidFill>
              </a:defRPr>
            </a:lvl1pPr>
          </a:lstStyle>
          <a:p>
            <a:pPr lvl="0"/>
            <a:endParaRPr lang="nl-NL" dirty="0"/>
          </a:p>
        </p:txBody>
      </p:sp>
      <p:sp>
        <p:nvSpPr>
          <p:cNvPr id="16" name="Tijdelijke aanduiding voor inhoud 3">
            <a:extLst>
              <a:ext uri="{FF2B5EF4-FFF2-40B4-BE49-F238E27FC236}">
                <a16:creationId xmlns:a16="http://schemas.microsoft.com/office/drawing/2014/main" id="{2247CA2E-B368-A9BB-FC58-97747A73B693}"/>
              </a:ext>
            </a:extLst>
          </p:cNvPr>
          <p:cNvSpPr>
            <a:spLocks noGrp="1"/>
          </p:cNvSpPr>
          <p:nvPr>
            <p:ph sz="half" idx="13"/>
          </p:nvPr>
        </p:nvSpPr>
        <p:spPr>
          <a:xfrm>
            <a:off x="6292734" y="199506"/>
            <a:ext cx="5710843" cy="2661063"/>
          </a:xfrm>
          <a:prstGeom prst="rect">
            <a:avLst/>
          </a:prstGeom>
        </p:spPr>
        <p:txBody>
          <a:bodyPr/>
          <a:lstStyle>
            <a:lvl1pPr>
              <a:defRPr>
                <a:solidFill>
                  <a:schemeClr val="tx2"/>
                </a:solidFill>
              </a:defRPr>
            </a:lvl1pPr>
          </a:lstStyle>
          <a:p>
            <a:pPr lvl="0"/>
            <a:endParaRPr lang="nl-NL" dirty="0"/>
          </a:p>
        </p:txBody>
      </p:sp>
      <p:sp>
        <p:nvSpPr>
          <p:cNvPr id="2" name="Tijdelijke aanduiding voor inhoud 2">
            <a:extLst>
              <a:ext uri="{FF2B5EF4-FFF2-40B4-BE49-F238E27FC236}">
                <a16:creationId xmlns:a16="http://schemas.microsoft.com/office/drawing/2014/main" id="{1A381ACD-906C-79E7-EEDE-0BFEAE22B143}"/>
              </a:ext>
            </a:extLst>
          </p:cNvPr>
          <p:cNvSpPr>
            <a:spLocks noGrp="1"/>
          </p:cNvSpPr>
          <p:nvPr>
            <p:ph sz="half" idx="14"/>
          </p:nvPr>
        </p:nvSpPr>
        <p:spPr>
          <a:xfrm>
            <a:off x="188423" y="207818"/>
            <a:ext cx="5907577" cy="2661063"/>
          </a:xfrm>
          <a:prstGeom prst="rect">
            <a:avLst/>
          </a:prstGeom>
        </p:spPr>
        <p:txBody>
          <a:bodyPr/>
          <a:lstStyle>
            <a:lvl1pPr>
              <a:defRPr>
                <a:solidFill>
                  <a:schemeClr val="tx2"/>
                </a:solidFill>
              </a:defRPr>
            </a:lvl1pPr>
          </a:lstStyle>
          <a:p>
            <a:pPr lvl="0"/>
            <a:endParaRPr lang="nl-NL" dirty="0"/>
          </a:p>
        </p:txBody>
      </p:sp>
    </p:spTree>
    <p:extLst>
      <p:ext uri="{BB962C8B-B14F-4D97-AF65-F5344CB8AC3E}">
        <p14:creationId xmlns:p14="http://schemas.microsoft.com/office/powerpoint/2010/main" val="2156850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4" name="Tijdelijke aanduiding voor inhoud 2">
            <a:extLst>
              <a:ext uri="{FF2B5EF4-FFF2-40B4-BE49-F238E27FC236}">
                <a16:creationId xmlns:a16="http://schemas.microsoft.com/office/drawing/2014/main" id="{5749FFCB-220B-A770-1686-04049F525630}"/>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1003773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6" name="Rechthoek 5">
            <a:extLst>
              <a:ext uri="{FF2B5EF4-FFF2-40B4-BE49-F238E27FC236}">
                <a16:creationId xmlns:a16="http://schemas.microsoft.com/office/drawing/2014/main" id="{D65826A1-2A49-FC82-BCA1-A7647221D6F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10;&#10;Automatisch gegenereerde beschrijving">
            <a:extLst>
              <a:ext uri="{FF2B5EF4-FFF2-40B4-BE49-F238E27FC236}">
                <a16:creationId xmlns:a16="http://schemas.microsoft.com/office/drawing/2014/main" id="{F60279EA-B614-127C-5EB4-8A029B825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8" name="Tijdelijke aanduiding voor datum 3">
            <a:extLst>
              <a:ext uri="{FF2B5EF4-FFF2-40B4-BE49-F238E27FC236}">
                <a16:creationId xmlns:a16="http://schemas.microsoft.com/office/drawing/2014/main" id="{CAF58442-F585-72B1-0ACA-6E51F9C72B21}"/>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9" name="Tijdelijke aanduiding voor dianummer 5">
            <a:extLst>
              <a:ext uri="{FF2B5EF4-FFF2-40B4-BE49-F238E27FC236}">
                <a16:creationId xmlns:a16="http://schemas.microsoft.com/office/drawing/2014/main" id="{E3F029CC-585F-8F75-4D35-556D1035B13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32817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78F5867A-F1E1-8D60-C7CC-7AA7155173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7678765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DD97CC1-088B-3856-8C2D-7251F585495D}"/>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73CD0421-5413-8E8E-E5E2-7F7C94C6A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2095D068-F47C-BAFA-F2D8-BBDEC616BE8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8" name="Tijdelijke aanduiding voor voettekst 4">
            <a:extLst>
              <a:ext uri="{FF2B5EF4-FFF2-40B4-BE49-F238E27FC236}">
                <a16:creationId xmlns:a16="http://schemas.microsoft.com/office/drawing/2014/main" id="{16164642-1C65-7444-5BF3-006EE742D179}"/>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41180639-FDEA-E1DD-0CB8-3DAE9361F170}"/>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
        <p:nvSpPr>
          <p:cNvPr id="10" name="Tijdelijke aanduiding voor inhoud 23">
            <a:extLst>
              <a:ext uri="{FF2B5EF4-FFF2-40B4-BE49-F238E27FC236}">
                <a16:creationId xmlns:a16="http://schemas.microsoft.com/office/drawing/2014/main" id="{8A95F4CD-D8BF-BF8E-09F8-FC5BE73570EC}"/>
              </a:ext>
            </a:extLst>
          </p:cNvPr>
          <p:cNvSpPr>
            <a:spLocks noGrp="1"/>
          </p:cNvSpPr>
          <p:nvPr>
            <p:ph sz="half" idx="14"/>
          </p:nvPr>
        </p:nvSpPr>
        <p:spPr>
          <a:xfrm>
            <a:off x="6702358" y="3122663"/>
            <a:ext cx="5181600" cy="2585722"/>
          </a:xfrm>
          <a:prstGeom prst="rect">
            <a:avLst/>
          </a:prstGeom>
        </p:spPr>
        <p:txBody>
          <a:bodyPr/>
          <a:lstStyle/>
          <a:p>
            <a:endParaRPr lang="nl-NL" dirty="0"/>
          </a:p>
        </p:txBody>
      </p:sp>
      <p:sp>
        <p:nvSpPr>
          <p:cNvPr id="11" name="Tijdelijke aanduiding voor inhoud 23">
            <a:extLst>
              <a:ext uri="{FF2B5EF4-FFF2-40B4-BE49-F238E27FC236}">
                <a16:creationId xmlns:a16="http://schemas.microsoft.com/office/drawing/2014/main" id="{E4A7EC6B-74C5-6199-35F0-17C34382104C}"/>
              </a:ext>
            </a:extLst>
          </p:cNvPr>
          <p:cNvSpPr>
            <a:spLocks noGrp="1"/>
          </p:cNvSpPr>
          <p:nvPr>
            <p:ph sz="half" idx="15"/>
          </p:nvPr>
        </p:nvSpPr>
        <p:spPr>
          <a:xfrm>
            <a:off x="6702358" y="282186"/>
            <a:ext cx="5181600" cy="2585722"/>
          </a:xfrm>
          <a:prstGeom prst="rect">
            <a:avLst/>
          </a:prstGeom>
        </p:spPr>
        <p:txBody>
          <a:bodyPr/>
          <a:lstStyle/>
          <a:p>
            <a:endParaRPr lang="nl-NL" dirty="0"/>
          </a:p>
        </p:txBody>
      </p:sp>
    </p:spTree>
    <p:extLst>
      <p:ext uri="{BB962C8B-B14F-4D97-AF65-F5344CB8AC3E}">
        <p14:creationId xmlns:p14="http://schemas.microsoft.com/office/powerpoint/2010/main" val="141755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20" name="Rechthoek 19">
            <a:extLst>
              <a:ext uri="{FF2B5EF4-FFF2-40B4-BE49-F238E27FC236}">
                <a16:creationId xmlns:a16="http://schemas.microsoft.com/office/drawing/2014/main" id="{ACB4057B-643D-BF65-BC99-14649EC0542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descr="Afbeelding met tekst&#10;&#10;Automatisch gegenereerde beschrijving">
            <a:extLst>
              <a:ext uri="{FF2B5EF4-FFF2-40B4-BE49-F238E27FC236}">
                <a16:creationId xmlns:a16="http://schemas.microsoft.com/office/drawing/2014/main" id="{B99D6E22-9601-11E3-FFED-29EDE9405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22" name="Tijdelijke aanduiding voor datum 3">
            <a:extLst>
              <a:ext uri="{FF2B5EF4-FFF2-40B4-BE49-F238E27FC236}">
                <a16:creationId xmlns:a16="http://schemas.microsoft.com/office/drawing/2014/main" id="{3C35A91E-4AF1-7832-F8EF-D38C52D03B2B}"/>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23" name="Tijdelijke aanduiding voor voettekst 4">
            <a:extLst>
              <a:ext uri="{FF2B5EF4-FFF2-40B4-BE49-F238E27FC236}">
                <a16:creationId xmlns:a16="http://schemas.microsoft.com/office/drawing/2014/main" id="{F558D7D6-D4E8-7AD4-AB83-D48ABB16C7E7}"/>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24" name="Tijdelijke aanduiding voor dianummer 5">
            <a:extLst>
              <a:ext uri="{FF2B5EF4-FFF2-40B4-BE49-F238E27FC236}">
                <a16:creationId xmlns:a16="http://schemas.microsoft.com/office/drawing/2014/main" id="{CCCE55E7-73B7-3EBB-F809-580DDD6F6C6F}"/>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029916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A570EF9C-E9EC-D444-1293-E2533BEFFE6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438DD09-0CA7-7D68-2F01-411248ED7E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BD29195B-E4DB-4CE0-F16E-D0AB06BF8FF0}"/>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AF0969F0-D744-501B-C177-C5E6C6CAB921}"/>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779459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CE45F-6998-5360-BA53-D247166F794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8DBCEB5-3D5B-4D7E-C722-7559BF0F59D1}"/>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4C5A8F-416A-C828-5ECF-CB3A187FC0A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EE358BE7-ADF4-309E-6134-FB1E35F44CE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87ECAE1D-6840-90B6-5651-F8E25EB012E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F6A46676-094E-5963-D0D4-02CA89DBC383}"/>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F4F34F4A-5AB0-45C7-B609-2B6FA7E07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72666F01-B2BD-2867-3238-312A66F6C5F8}"/>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0" name="Tijdelijke aanduiding voor dianummer 5">
            <a:extLst>
              <a:ext uri="{FF2B5EF4-FFF2-40B4-BE49-F238E27FC236}">
                <a16:creationId xmlns:a16="http://schemas.microsoft.com/office/drawing/2014/main" id="{1F9433EB-3BBF-457E-91EB-056E7F8828D2}"/>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885406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3E1AB65-2D69-E63B-AD9B-CE6057CE22E7}"/>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31CC356-C378-7914-F943-191E9C732FCF}"/>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2BF6B5-CBC4-0BD3-9A13-7E137F1C82FE}"/>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B613FD89-7317-15D4-604F-FF12021C573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BE9EB6B-6009-9572-301C-2CB2234EAE3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B6C5404C-69C1-0406-5286-85B049DC6EF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DB157911-AF6A-0918-4783-11AA0A0E32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1ED7E1A6-6377-1C03-E761-5F16653A329A}"/>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0" name="Tijdelijke aanduiding voor dianummer 5">
            <a:extLst>
              <a:ext uri="{FF2B5EF4-FFF2-40B4-BE49-F238E27FC236}">
                <a16:creationId xmlns:a16="http://schemas.microsoft.com/office/drawing/2014/main" id="{1E9BC2CF-9E2B-7A68-CC0F-15C59CF4DA2C}"/>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019769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22-2-2024</a:t>
            </a:fld>
            <a:endParaRPr lang="nl-NL" dirty="0"/>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3"/>
                </a:solidFill>
              </a:defRPr>
            </a:lvl1pPr>
          </a:lstStyle>
          <a:p>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7D4C153B-D369-170B-608C-3A4D05826B6C}"/>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F953BDAE-B510-F69D-B234-C2FBAE7007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F11C1FE0-5AAA-A2F5-F2C1-EACD510C867D}"/>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0" name="Tijdelijke aanduiding voor dianummer 5">
            <a:extLst>
              <a:ext uri="{FF2B5EF4-FFF2-40B4-BE49-F238E27FC236}">
                <a16:creationId xmlns:a16="http://schemas.microsoft.com/office/drawing/2014/main" id="{F712E6DA-B3C4-4CD2-E350-5722E42FED18}"/>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865882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22B1601E-96C1-06C3-2CE2-442F1BC157DD}"/>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085B4E0C-FD0A-41EF-CB02-3AD575E543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57CB8CC8-3150-AA5C-C5C4-62600F761B2A}"/>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0" name="Tijdelijke aanduiding voor dianummer 5">
            <a:extLst>
              <a:ext uri="{FF2B5EF4-FFF2-40B4-BE49-F238E27FC236}">
                <a16:creationId xmlns:a16="http://schemas.microsoft.com/office/drawing/2014/main" id="{DFD9CA5E-673E-60F7-0313-7BD6E9B9A464}"/>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679515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bg2"/>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607729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13" name="Tijdelijke aanduiding voor inhoud 3">
            <a:extLst>
              <a:ext uri="{FF2B5EF4-FFF2-40B4-BE49-F238E27FC236}">
                <a16:creationId xmlns:a16="http://schemas.microsoft.com/office/drawing/2014/main" id="{90808880-CDC4-1DF8-5A3A-9265F28D6135}"/>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14" name="Tijdelijke aanduiding voor tekst 3">
            <a:extLst>
              <a:ext uri="{FF2B5EF4-FFF2-40B4-BE49-F238E27FC236}">
                <a16:creationId xmlns:a16="http://schemas.microsoft.com/office/drawing/2014/main" id="{A747FF2C-0B53-928A-0F65-C2F41CBA9FFF}"/>
              </a:ext>
            </a:extLst>
          </p:cNvPr>
          <p:cNvSpPr txBox="1">
            <a:spLocks/>
          </p:cNvSpPr>
          <p:nvPr userDrawn="1"/>
        </p:nvSpPr>
        <p:spPr>
          <a:xfrm>
            <a:off x="839788" y="2057400"/>
            <a:ext cx="5766545"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5" name="Titel 1">
            <a:extLst>
              <a:ext uri="{FF2B5EF4-FFF2-40B4-BE49-F238E27FC236}">
                <a16:creationId xmlns:a16="http://schemas.microsoft.com/office/drawing/2014/main" id="{4A1AA7F8-3E62-296A-C3DD-3B3A22CEAA71}"/>
              </a:ext>
            </a:extLst>
          </p:cNvPr>
          <p:cNvSpPr txBox="1">
            <a:spLocks/>
          </p:cNvSpPr>
          <p:nvPr userDrawn="1"/>
        </p:nvSpPr>
        <p:spPr>
          <a:xfrm>
            <a:off x="838200" y="365125"/>
            <a:ext cx="5795355"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6" name="Tijdelijke aanduiding voor inhoud 3">
            <a:extLst>
              <a:ext uri="{FF2B5EF4-FFF2-40B4-BE49-F238E27FC236}">
                <a16:creationId xmlns:a16="http://schemas.microsoft.com/office/drawing/2014/main" id="{D7934E5E-B253-0E35-6B04-317B72FF46B6}"/>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7" name="Tijdelijke aanduiding voor inhoud 3">
            <a:extLst>
              <a:ext uri="{FF2B5EF4-FFF2-40B4-BE49-F238E27FC236}">
                <a16:creationId xmlns:a16="http://schemas.microsoft.com/office/drawing/2014/main" id="{88CADE62-66C7-FF81-B58F-0B94302235C5}"/>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2DE58EC8-4331-138F-15AF-AB550023EB1F}"/>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3512525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BB312D95-765C-2EA9-E04E-43A33A2B0E23}"/>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D70BD1CB-A618-1BA0-2C12-992BD52CD7F7}"/>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0" name="Tijdelijke aanduiding voor tekst 3">
            <a:extLst>
              <a:ext uri="{FF2B5EF4-FFF2-40B4-BE49-F238E27FC236}">
                <a16:creationId xmlns:a16="http://schemas.microsoft.com/office/drawing/2014/main" id="{B435F849-5791-A52E-D7D5-86832165F0E9}"/>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1" name="Titel 1">
            <a:extLst>
              <a:ext uri="{FF2B5EF4-FFF2-40B4-BE49-F238E27FC236}">
                <a16:creationId xmlns:a16="http://schemas.microsoft.com/office/drawing/2014/main" id="{C2FA4C4E-3977-04C2-FB60-B309718FFB9E}"/>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2" name="Tijdelijke aanduiding voor inhoud 3">
            <a:extLst>
              <a:ext uri="{FF2B5EF4-FFF2-40B4-BE49-F238E27FC236}">
                <a16:creationId xmlns:a16="http://schemas.microsoft.com/office/drawing/2014/main" id="{CF2D6379-64A7-3430-1C0A-EA81840CFB48}"/>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322387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7AB83AAA-0DF6-B721-CE1E-D662566C8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789862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BB312D95-765C-2EA9-E04E-43A33A2B0E23}"/>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D70BD1CB-A618-1BA0-2C12-992BD52CD7F7}"/>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2" name="Tijdelijke aanduiding voor inhoud 3">
            <a:extLst>
              <a:ext uri="{FF2B5EF4-FFF2-40B4-BE49-F238E27FC236}">
                <a16:creationId xmlns:a16="http://schemas.microsoft.com/office/drawing/2014/main" id="{CF2D6379-64A7-3430-1C0A-EA81840CFB48}"/>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2">
            <a:extLst>
              <a:ext uri="{FF2B5EF4-FFF2-40B4-BE49-F238E27FC236}">
                <a16:creationId xmlns:a16="http://schemas.microsoft.com/office/drawing/2014/main" id="{660163D3-04CB-855E-3F4F-66C1EA36BDAD}"/>
              </a:ext>
            </a:extLst>
          </p:cNvPr>
          <p:cNvSpPr>
            <a:spLocks noGrp="1"/>
          </p:cNvSpPr>
          <p:nvPr>
            <p:ph sz="half" idx="14"/>
          </p:nvPr>
        </p:nvSpPr>
        <p:spPr>
          <a:xfrm>
            <a:off x="188423" y="199506"/>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2942413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4" name="Tijdelijke aanduiding voor inhoud 2">
            <a:extLst>
              <a:ext uri="{FF2B5EF4-FFF2-40B4-BE49-F238E27FC236}">
                <a16:creationId xmlns:a16="http://schemas.microsoft.com/office/drawing/2014/main" id="{07AA73E3-9E0A-3102-700E-7E5101A69E83}"/>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3573817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3491233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3C66C58-B14E-6F81-2595-CF2375491EC0}"/>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2AFAD78A-65E4-EC9C-97D1-42A50B8682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9B2BE4FE-55A7-7ABE-7D88-E88479B8BEC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8" name="Tijdelijke aanduiding voor voettekst 4">
            <a:extLst>
              <a:ext uri="{FF2B5EF4-FFF2-40B4-BE49-F238E27FC236}">
                <a16:creationId xmlns:a16="http://schemas.microsoft.com/office/drawing/2014/main" id="{9AEC9040-C29F-6428-8B87-A95A451C2801}"/>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0AF0B88B-4FA3-53E0-2FA4-32258D1FE252}"/>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3093220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347774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576041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22-2-2024</a:t>
            </a:fld>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A38892B6-CFBF-5B5B-1609-8289159F70D3}"/>
              </a:ext>
            </a:extLst>
          </p:cNvPr>
          <p:cNvSpPr/>
          <p:nvPr userDrawn="1"/>
        </p:nvSpPr>
        <p:spPr>
          <a:xfrm flipV="1">
            <a:off x="0" y="7091463"/>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2495007C-9195-36A5-A5E9-975B5D5FBC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8FDE6B92-8705-49DB-0AD0-E45967C69FF2}"/>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0" name="Tijdelijke aanduiding voor dianummer 5">
            <a:extLst>
              <a:ext uri="{FF2B5EF4-FFF2-40B4-BE49-F238E27FC236}">
                <a16:creationId xmlns:a16="http://schemas.microsoft.com/office/drawing/2014/main" id="{5DC967CA-D7FE-BB5F-B810-C316F2DA274F}"/>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197033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37681380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984037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77C5330A-D6DB-8402-9822-E50796C7B8D7}"/>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58622E73-D26C-B7AF-A8D3-4F985B4A36CD}"/>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0" name="Tijdelijke aanduiding voor tekst 3">
            <a:extLst>
              <a:ext uri="{FF2B5EF4-FFF2-40B4-BE49-F238E27FC236}">
                <a16:creationId xmlns:a16="http://schemas.microsoft.com/office/drawing/2014/main" id="{9B2393BF-E0BD-7F00-37AA-241EC060372D}"/>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1" name="Titel 1">
            <a:extLst>
              <a:ext uri="{FF2B5EF4-FFF2-40B4-BE49-F238E27FC236}">
                <a16:creationId xmlns:a16="http://schemas.microsoft.com/office/drawing/2014/main" id="{0CBB09E6-A497-05A2-9F31-46B68DE59682}"/>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2" name="Tijdelijke aanduiding voor inhoud 3">
            <a:extLst>
              <a:ext uri="{FF2B5EF4-FFF2-40B4-BE49-F238E27FC236}">
                <a16:creationId xmlns:a16="http://schemas.microsoft.com/office/drawing/2014/main" id="{C972A3BB-6CA7-517D-A496-658BFE672637}"/>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324304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7" name="Tijdelijke aanduiding voor inhoud 2">
            <a:extLst>
              <a:ext uri="{FF2B5EF4-FFF2-40B4-BE49-F238E27FC236}">
                <a16:creationId xmlns:a16="http://schemas.microsoft.com/office/drawing/2014/main" id="{DD1526D7-B3CF-E8D1-D18E-709E26C8A141}"/>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75E694DD-8740-11BF-3336-9E1DE4F0E3D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21" name="Tijdelijke aanduiding voor inhoud 3">
            <a:extLst>
              <a:ext uri="{FF2B5EF4-FFF2-40B4-BE49-F238E27FC236}">
                <a16:creationId xmlns:a16="http://schemas.microsoft.com/office/drawing/2014/main" id="{7F062BE3-C5D6-58DA-9711-83D5D5DB5DA9}"/>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2">
            <a:extLst>
              <a:ext uri="{FF2B5EF4-FFF2-40B4-BE49-F238E27FC236}">
                <a16:creationId xmlns:a16="http://schemas.microsoft.com/office/drawing/2014/main" id="{FDF6DBBF-231D-61E5-E75D-41A75FB966F8}"/>
              </a:ext>
            </a:extLst>
          </p:cNvPr>
          <p:cNvSpPr>
            <a:spLocks noGrp="1"/>
          </p:cNvSpPr>
          <p:nvPr>
            <p:ph sz="half" idx="14"/>
          </p:nvPr>
        </p:nvSpPr>
        <p:spPr>
          <a:xfrm>
            <a:off x="188423" y="207819"/>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187511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2" name="Tijdelijke aanduiding voor inhoud 3">
            <a:extLst>
              <a:ext uri="{FF2B5EF4-FFF2-40B4-BE49-F238E27FC236}">
                <a16:creationId xmlns:a16="http://schemas.microsoft.com/office/drawing/2014/main" id="{69631BC5-958F-1053-5D88-335CD016B2B0}"/>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3" name="Tijdelijke aanduiding voor tekst 3">
            <a:extLst>
              <a:ext uri="{FF2B5EF4-FFF2-40B4-BE49-F238E27FC236}">
                <a16:creationId xmlns:a16="http://schemas.microsoft.com/office/drawing/2014/main" id="{25706C61-498E-B67B-ECF9-0BFC8B2009EE}"/>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4" name="Titel 1">
            <a:extLst>
              <a:ext uri="{FF2B5EF4-FFF2-40B4-BE49-F238E27FC236}">
                <a16:creationId xmlns:a16="http://schemas.microsoft.com/office/drawing/2014/main" id="{1F891654-5615-F6EC-93CC-076C4282425F}"/>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3" name="Tijdelijke aanduiding voor inhoud 3">
            <a:extLst>
              <a:ext uri="{FF2B5EF4-FFF2-40B4-BE49-F238E27FC236}">
                <a16:creationId xmlns:a16="http://schemas.microsoft.com/office/drawing/2014/main" id="{48FDFF1D-CFEC-054B-7184-CC38A761F668}"/>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4" name="Tijdelijke aanduiding voor inhoud 3">
            <a:extLst>
              <a:ext uri="{FF2B5EF4-FFF2-40B4-BE49-F238E27FC236}">
                <a16:creationId xmlns:a16="http://schemas.microsoft.com/office/drawing/2014/main" id="{EF318890-79A2-DB2A-45DF-524F9D670147}"/>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5" name="Tijdelijke aanduiding voor inhoud 3">
            <a:extLst>
              <a:ext uri="{FF2B5EF4-FFF2-40B4-BE49-F238E27FC236}">
                <a16:creationId xmlns:a16="http://schemas.microsoft.com/office/drawing/2014/main" id="{E55BB2E2-4CDB-C020-C8F0-633A343838A2}"/>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3220308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77C5330A-D6DB-8402-9822-E50796C7B8D7}"/>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58622E73-D26C-B7AF-A8D3-4F985B4A36CD}"/>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2" name="Tijdelijke aanduiding voor inhoud 3">
            <a:extLst>
              <a:ext uri="{FF2B5EF4-FFF2-40B4-BE49-F238E27FC236}">
                <a16:creationId xmlns:a16="http://schemas.microsoft.com/office/drawing/2014/main" id="{C972A3BB-6CA7-517D-A496-658BFE672637}"/>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3">
            <a:extLst>
              <a:ext uri="{FF2B5EF4-FFF2-40B4-BE49-F238E27FC236}">
                <a16:creationId xmlns:a16="http://schemas.microsoft.com/office/drawing/2014/main" id="{50FDEE4F-5C07-4BFC-BEB9-E5795CFC5744}"/>
              </a:ext>
            </a:extLst>
          </p:cNvPr>
          <p:cNvSpPr>
            <a:spLocks noGrp="1"/>
          </p:cNvSpPr>
          <p:nvPr>
            <p:ph sz="half" idx="14"/>
          </p:nvPr>
        </p:nvSpPr>
        <p:spPr>
          <a:xfrm>
            <a:off x="174566" y="199506"/>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3135117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4" name="Tijdelijke aanduiding voor inhoud 2">
            <a:extLst>
              <a:ext uri="{FF2B5EF4-FFF2-40B4-BE49-F238E27FC236}">
                <a16:creationId xmlns:a16="http://schemas.microsoft.com/office/drawing/2014/main" id="{A646A020-DA53-23FB-114A-9FEDD1B152AC}"/>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4291558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605246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FF7D1BB-EAB3-2629-1E96-0ABC92C64E1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34A5FB27-B50B-D1A5-5143-6F4E86229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DEF9F141-F61C-297D-EAF8-B573CF5FBAE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8" name="Tijdelijke aanduiding voor voettekst 4">
            <a:extLst>
              <a:ext uri="{FF2B5EF4-FFF2-40B4-BE49-F238E27FC236}">
                <a16:creationId xmlns:a16="http://schemas.microsoft.com/office/drawing/2014/main" id="{365B6909-4016-6FDE-AE11-AF9FBBDCD39F}"/>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12151F7F-F223-AC3B-1FDD-3A854DABE79C}"/>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875969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1481980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1975152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22-2-2024</a:t>
            </a:fld>
            <a:endParaRPr lang="nl-NL" dirty="0"/>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3"/>
                </a:solidFill>
              </a:defRPr>
            </a:lvl1pPr>
          </a:lstStyle>
          <a:p>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753858B4-21C5-B2DB-9C65-08583B0DFBD4}"/>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2EC103F8-3F8C-B683-5D09-C8AE1C015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AAABA9D1-56EA-B87E-2D17-19C15C0C043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0" name="Tijdelijke aanduiding voor dianummer 5">
            <a:extLst>
              <a:ext uri="{FF2B5EF4-FFF2-40B4-BE49-F238E27FC236}">
                <a16:creationId xmlns:a16="http://schemas.microsoft.com/office/drawing/2014/main" id="{04A415B6-07B8-1465-632F-5A256AC79DCD}"/>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4218193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1FCBB3EC-AFF5-AD85-DB0E-998233EB3740}"/>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F7413306-CDC5-2C83-943E-33B3D3F752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FBC7B749-8A39-9CF7-CC0D-58DB49DF6ED6}"/>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0" name="Tijdelijke aanduiding voor dianummer 5">
            <a:extLst>
              <a:ext uri="{FF2B5EF4-FFF2-40B4-BE49-F238E27FC236}">
                <a16:creationId xmlns:a16="http://schemas.microsoft.com/office/drawing/2014/main" id="{1CE75BBA-3FEA-5E1B-53E8-6D790AB3212A}"/>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113213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650A7D6F-4175-5661-3EC1-CCEB9E523463}"/>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4A4C17C0-3660-01C4-44DA-B2A77E094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F3ECE030-664D-07F2-675D-72F567F8A618}"/>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0" name="Tijdelijke aanduiding voor dianummer 5">
            <a:extLst>
              <a:ext uri="{FF2B5EF4-FFF2-40B4-BE49-F238E27FC236}">
                <a16:creationId xmlns:a16="http://schemas.microsoft.com/office/drawing/2014/main" id="{B3F39216-D776-B794-0070-BA7BCEAC4BB8}"/>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402034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3" name="Tijdelijke aanduiding voor inhoud 3">
            <a:extLst>
              <a:ext uri="{FF2B5EF4-FFF2-40B4-BE49-F238E27FC236}">
                <a16:creationId xmlns:a16="http://schemas.microsoft.com/office/drawing/2014/main" id="{831821C3-3087-46AA-811F-2B2A17058C0E}"/>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4" name="Tijdelijke aanduiding voor tekst 3">
            <a:extLst>
              <a:ext uri="{FF2B5EF4-FFF2-40B4-BE49-F238E27FC236}">
                <a16:creationId xmlns:a16="http://schemas.microsoft.com/office/drawing/2014/main" id="{F45D1377-71B2-FBA2-1D59-DA72B3FB2EB2}"/>
              </a:ext>
            </a:extLst>
          </p:cNvPr>
          <p:cNvSpPr txBox="1">
            <a:spLocks/>
          </p:cNvSpPr>
          <p:nvPr userDrawn="1"/>
        </p:nvSpPr>
        <p:spPr>
          <a:xfrm>
            <a:off x="839788" y="2057400"/>
            <a:ext cx="579376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8" name="Titel 1">
            <a:extLst>
              <a:ext uri="{FF2B5EF4-FFF2-40B4-BE49-F238E27FC236}">
                <a16:creationId xmlns:a16="http://schemas.microsoft.com/office/drawing/2014/main" id="{BDD84C69-FD5D-8B17-8E55-14F1F48E4CC6}"/>
              </a:ext>
            </a:extLst>
          </p:cNvPr>
          <p:cNvSpPr txBox="1">
            <a:spLocks/>
          </p:cNvSpPr>
          <p:nvPr userDrawn="1"/>
        </p:nvSpPr>
        <p:spPr>
          <a:xfrm>
            <a:off x="838200" y="365125"/>
            <a:ext cx="5793767"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Titel</a:t>
            </a:r>
          </a:p>
        </p:txBody>
      </p:sp>
      <p:sp>
        <p:nvSpPr>
          <p:cNvPr id="9" name="Tijdelijke aanduiding voor inhoud 3">
            <a:extLst>
              <a:ext uri="{FF2B5EF4-FFF2-40B4-BE49-F238E27FC236}">
                <a16:creationId xmlns:a16="http://schemas.microsoft.com/office/drawing/2014/main" id="{AC3F6A19-7E3E-ED8C-308B-EAEC1CE6E7ED}"/>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0" name="Tijdelijke aanduiding voor inhoud 3">
            <a:extLst>
              <a:ext uri="{FF2B5EF4-FFF2-40B4-BE49-F238E27FC236}">
                <a16:creationId xmlns:a16="http://schemas.microsoft.com/office/drawing/2014/main" id="{EDB49409-E99B-1109-5572-67A73F480C99}"/>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1" name="Tijdelijke aanduiding voor inhoud 3">
            <a:extLst>
              <a:ext uri="{FF2B5EF4-FFF2-40B4-BE49-F238E27FC236}">
                <a16:creationId xmlns:a16="http://schemas.microsoft.com/office/drawing/2014/main" id="{A1FD512E-1254-0063-938B-5F216A45E186}"/>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712842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91694CF-0A51-6E24-6AC7-F97AFE5CB152}"/>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tekst 3">
            <a:extLst>
              <a:ext uri="{FF2B5EF4-FFF2-40B4-BE49-F238E27FC236}">
                <a16:creationId xmlns:a16="http://schemas.microsoft.com/office/drawing/2014/main" id="{6442F07A-D121-F753-F32D-D2E567F42E08}"/>
              </a:ext>
            </a:extLst>
          </p:cNvPr>
          <p:cNvSpPr txBox="1">
            <a:spLocks/>
          </p:cNvSpPr>
          <p:nvPr userDrawn="1"/>
        </p:nvSpPr>
        <p:spPr>
          <a:xfrm>
            <a:off x="839788" y="2057400"/>
            <a:ext cx="579376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13" name="Titel 1">
            <a:extLst>
              <a:ext uri="{FF2B5EF4-FFF2-40B4-BE49-F238E27FC236}">
                <a16:creationId xmlns:a16="http://schemas.microsoft.com/office/drawing/2014/main" id="{19A52D49-0B17-848A-994D-D7A6E54CF95F}"/>
              </a:ext>
            </a:extLst>
          </p:cNvPr>
          <p:cNvSpPr txBox="1">
            <a:spLocks/>
          </p:cNvSpPr>
          <p:nvPr userDrawn="1"/>
        </p:nvSpPr>
        <p:spPr>
          <a:xfrm>
            <a:off x="838200" y="365125"/>
            <a:ext cx="5793767"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Titel</a:t>
            </a:r>
          </a:p>
        </p:txBody>
      </p:sp>
      <p:sp>
        <p:nvSpPr>
          <p:cNvPr id="14" name="Tijdelijke aanduiding voor inhoud 3">
            <a:extLst>
              <a:ext uri="{FF2B5EF4-FFF2-40B4-BE49-F238E27FC236}">
                <a16:creationId xmlns:a16="http://schemas.microsoft.com/office/drawing/2014/main" id="{9CD9E888-B350-D154-E619-BB4B1E84771F}"/>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2" name="Tijdelijke aanduiding voor inhoud 3">
            <a:extLst>
              <a:ext uri="{FF2B5EF4-FFF2-40B4-BE49-F238E27FC236}">
                <a16:creationId xmlns:a16="http://schemas.microsoft.com/office/drawing/2014/main" id="{8BBB4D55-8C9F-0076-D30D-9A46D21F57B5}"/>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5" name="Tijdelijke aanduiding voor inhoud 3">
            <a:extLst>
              <a:ext uri="{FF2B5EF4-FFF2-40B4-BE49-F238E27FC236}">
                <a16:creationId xmlns:a16="http://schemas.microsoft.com/office/drawing/2014/main" id="{B2BBA1B8-A7D5-2B25-3FCA-CF01E8CC9656}"/>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2501157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C888F5D-FF52-9F70-4E6A-42F02B3808BC}"/>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4" name="Tijdelijke aanduiding voor inhoud 3">
            <a:extLst>
              <a:ext uri="{FF2B5EF4-FFF2-40B4-BE49-F238E27FC236}">
                <a16:creationId xmlns:a16="http://schemas.microsoft.com/office/drawing/2014/main" id="{F91694CF-0A51-6E24-6AC7-F97AFE5CB15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tekst 3">
            <a:extLst>
              <a:ext uri="{FF2B5EF4-FFF2-40B4-BE49-F238E27FC236}">
                <a16:creationId xmlns:a16="http://schemas.microsoft.com/office/drawing/2014/main" id="{6442F07A-D121-F753-F32D-D2E567F42E08}"/>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13" name="Titel 1">
            <a:extLst>
              <a:ext uri="{FF2B5EF4-FFF2-40B4-BE49-F238E27FC236}">
                <a16:creationId xmlns:a16="http://schemas.microsoft.com/office/drawing/2014/main" id="{19A52D49-0B17-848A-994D-D7A6E54CF95F}"/>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a:latin typeface="+mn-lt"/>
              </a:rPr>
              <a:t>Titel</a:t>
            </a:r>
            <a:endParaRPr lang="nl-NL" b="1" dirty="0">
              <a:latin typeface="+mn-lt"/>
            </a:endParaRPr>
          </a:p>
        </p:txBody>
      </p:sp>
      <p:sp>
        <p:nvSpPr>
          <p:cNvPr id="14" name="Tijdelijke aanduiding voor inhoud 3">
            <a:extLst>
              <a:ext uri="{FF2B5EF4-FFF2-40B4-BE49-F238E27FC236}">
                <a16:creationId xmlns:a16="http://schemas.microsoft.com/office/drawing/2014/main" id="{9CD9E888-B350-D154-E619-BB4B1E84771F}"/>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32617254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C888F5D-FF52-9F70-4E6A-42F02B3808BC}"/>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4" name="Tijdelijke aanduiding voor inhoud 3">
            <a:extLst>
              <a:ext uri="{FF2B5EF4-FFF2-40B4-BE49-F238E27FC236}">
                <a16:creationId xmlns:a16="http://schemas.microsoft.com/office/drawing/2014/main" id="{F91694CF-0A51-6E24-6AC7-F97AFE5CB15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4" name="Tijdelijke aanduiding voor inhoud 3">
            <a:extLst>
              <a:ext uri="{FF2B5EF4-FFF2-40B4-BE49-F238E27FC236}">
                <a16:creationId xmlns:a16="http://schemas.microsoft.com/office/drawing/2014/main" id="{9CD9E888-B350-D154-E619-BB4B1E84771F}"/>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2">
            <a:extLst>
              <a:ext uri="{FF2B5EF4-FFF2-40B4-BE49-F238E27FC236}">
                <a16:creationId xmlns:a16="http://schemas.microsoft.com/office/drawing/2014/main" id="{5B2D964F-66E8-D782-E19A-33060C0E2F8B}"/>
              </a:ext>
            </a:extLst>
          </p:cNvPr>
          <p:cNvSpPr>
            <a:spLocks noGrp="1"/>
          </p:cNvSpPr>
          <p:nvPr>
            <p:ph sz="half" idx="14"/>
          </p:nvPr>
        </p:nvSpPr>
        <p:spPr>
          <a:xfrm>
            <a:off x="188423" y="199506"/>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732966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inhoud 2">
            <a:extLst>
              <a:ext uri="{FF2B5EF4-FFF2-40B4-BE49-F238E27FC236}">
                <a16:creationId xmlns:a16="http://schemas.microsoft.com/office/drawing/2014/main" id="{A9429BF8-1E2F-23DF-4212-4B637AB8441C}"/>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1037683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6" name="Rechthoek 5">
            <a:extLst>
              <a:ext uri="{FF2B5EF4-FFF2-40B4-BE49-F238E27FC236}">
                <a16:creationId xmlns:a16="http://schemas.microsoft.com/office/drawing/2014/main" id="{045D7862-C1C0-A841-6511-D1A9F9E6D32F}"/>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10;&#10;Automatisch gegenereerde beschrijving">
            <a:extLst>
              <a:ext uri="{FF2B5EF4-FFF2-40B4-BE49-F238E27FC236}">
                <a16:creationId xmlns:a16="http://schemas.microsoft.com/office/drawing/2014/main" id="{C4DCD0DB-59EA-EAE0-421C-CC199A7A29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8" name="Tijdelijke aanduiding voor datum 3">
            <a:extLst>
              <a:ext uri="{FF2B5EF4-FFF2-40B4-BE49-F238E27FC236}">
                <a16:creationId xmlns:a16="http://schemas.microsoft.com/office/drawing/2014/main" id="{6082391B-A7EA-A4E3-B181-82DA9F246B40}"/>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9" name="Tijdelijke aanduiding voor dianummer 5">
            <a:extLst>
              <a:ext uri="{FF2B5EF4-FFF2-40B4-BE49-F238E27FC236}">
                <a16:creationId xmlns:a16="http://schemas.microsoft.com/office/drawing/2014/main" id="{7A5F31E0-7B98-84F1-56BD-D155E8BC4268}"/>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10780508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9732562-B1BD-E454-323B-5DB05396BB28}"/>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E8C534BC-B30B-1F3A-43FF-AF2AE6F56B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4A01359E-64DF-2D17-AEB1-CD7E7B3997CF}"/>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10" name="Tijdelijke aanduiding voor voettekst 4">
            <a:extLst>
              <a:ext uri="{FF2B5EF4-FFF2-40B4-BE49-F238E27FC236}">
                <a16:creationId xmlns:a16="http://schemas.microsoft.com/office/drawing/2014/main" id="{E4E0EBA9-AE22-6B64-172F-5A29280A114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1" name="Tijdelijke aanduiding voor dianummer 5">
            <a:extLst>
              <a:ext uri="{FF2B5EF4-FFF2-40B4-BE49-F238E27FC236}">
                <a16:creationId xmlns:a16="http://schemas.microsoft.com/office/drawing/2014/main" id="{E488AB09-291D-944E-A798-E2706752BD7E}"/>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66759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6D17240E-5E3D-3740-058F-2C0FB99F1BDC}"/>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D06EEE0D-17E3-64E9-D166-3E3E5E56B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FCA1EA9E-EA14-8CCF-97B1-DBC7503A60F5}"/>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00C312E2-7FE9-6148-7101-07C5917DA076}"/>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808996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9B906BE7-7EFF-7585-9BB8-830F5D5C580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47FCB480-B749-A48F-0856-C5F6C04081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E0505E7A-454E-1971-EC97-11D40EF2BA96}"/>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22-2-2024</a:t>
            </a:fld>
            <a:endParaRPr lang="nl-NL" dirty="0"/>
          </a:p>
        </p:txBody>
      </p:sp>
      <p:sp>
        <p:nvSpPr>
          <p:cNvPr id="11" name="Tijdelijke aanduiding voor dianummer 5">
            <a:extLst>
              <a:ext uri="{FF2B5EF4-FFF2-40B4-BE49-F238E27FC236}">
                <a16:creationId xmlns:a16="http://schemas.microsoft.com/office/drawing/2014/main" id="{3944020A-B6EC-CFA7-29CF-4B7D0AE5D5BF}"/>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96278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7" name="Tijdelijke aanduiding voor inhoud 2">
            <a:extLst>
              <a:ext uri="{FF2B5EF4-FFF2-40B4-BE49-F238E27FC236}">
                <a16:creationId xmlns:a16="http://schemas.microsoft.com/office/drawing/2014/main" id="{DD1526D7-B3CF-E8D1-D18E-709E26C8A141}"/>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75E694DD-8740-11BF-3336-9E1DE4F0E3D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9" name="Tijdelijke aanduiding voor tekst 3">
            <a:extLst>
              <a:ext uri="{FF2B5EF4-FFF2-40B4-BE49-F238E27FC236}">
                <a16:creationId xmlns:a16="http://schemas.microsoft.com/office/drawing/2014/main" id="{7D37B2F8-293D-BB67-54C6-76F642F86D53}"/>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20" name="Titel 1">
            <a:extLst>
              <a:ext uri="{FF2B5EF4-FFF2-40B4-BE49-F238E27FC236}">
                <a16:creationId xmlns:a16="http://schemas.microsoft.com/office/drawing/2014/main" id="{D3D70728-8E73-1FF7-7715-EAEA05374A77}"/>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a:latin typeface="+mn-lt"/>
              </a:rPr>
              <a:t>Titel</a:t>
            </a:r>
            <a:endParaRPr lang="nl-NL" b="1" dirty="0">
              <a:latin typeface="+mn-lt"/>
            </a:endParaRPr>
          </a:p>
        </p:txBody>
      </p:sp>
      <p:sp>
        <p:nvSpPr>
          <p:cNvPr id="21" name="Tijdelijke aanduiding voor inhoud 3">
            <a:extLst>
              <a:ext uri="{FF2B5EF4-FFF2-40B4-BE49-F238E27FC236}">
                <a16:creationId xmlns:a16="http://schemas.microsoft.com/office/drawing/2014/main" id="{7F062BE3-C5D6-58DA-9711-83D5D5DB5DA9}"/>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975703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3" name="Tijdelijke aanduiding voor inhoud 2">
            <a:extLst>
              <a:ext uri="{FF2B5EF4-FFF2-40B4-BE49-F238E27FC236}">
                <a16:creationId xmlns:a16="http://schemas.microsoft.com/office/drawing/2014/main" id="{7605F83A-FEC6-4E3C-2E56-2FC7B4DB7F56}"/>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3166836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6" name="Afbeelding 5" descr="Afbeelding met tekst&#10;&#10;Automatisch gegenereerde beschrijving">
            <a:extLst>
              <a:ext uri="{FF2B5EF4-FFF2-40B4-BE49-F238E27FC236}">
                <a16:creationId xmlns:a16="http://schemas.microsoft.com/office/drawing/2014/main" id="{93763DF9-0A49-95A5-CC36-F8219BF01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233989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44C7418-FE83-BB8C-4B4E-4540ED1DB493}"/>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55B1D9E2-2876-087D-9006-DFE50696D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94084BED-3860-5F50-9844-213AE761A892}"/>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8" name="Tijdelijke aanduiding voor voettekst 4">
            <a:extLst>
              <a:ext uri="{FF2B5EF4-FFF2-40B4-BE49-F238E27FC236}">
                <a16:creationId xmlns:a16="http://schemas.microsoft.com/office/drawing/2014/main" id="{969D2303-5EA6-E99B-C2CE-19768340907D}"/>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5B594AE3-23AE-578F-D4E5-662169F5202F}"/>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767497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jdelijke aanduiding voor datum 3">
            <a:extLst>
              <a:ext uri="{FF2B5EF4-FFF2-40B4-BE49-F238E27FC236}">
                <a16:creationId xmlns:a16="http://schemas.microsoft.com/office/drawing/2014/main" id="{A8E3989D-6704-EE7E-F4B6-F0FC429F574F}"/>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9" name="Tijdelijke aanduiding voor voettekst 4">
            <a:extLst>
              <a:ext uri="{FF2B5EF4-FFF2-40B4-BE49-F238E27FC236}">
                <a16:creationId xmlns:a16="http://schemas.microsoft.com/office/drawing/2014/main" id="{8AF2CA5B-A560-EF96-630E-F89A182A3409}"/>
              </a:ext>
            </a:extLst>
          </p:cNvPr>
          <p:cNvSpPr>
            <a:spLocks noGrp="1"/>
          </p:cNvSpPr>
          <p:nvPr>
            <p:ph type="ftr" sz="quarter" idx="3"/>
          </p:nvPr>
        </p:nvSpPr>
        <p:spPr>
          <a:xfrm>
            <a:off x="4038600" y="6356350"/>
            <a:ext cx="4114800" cy="365125"/>
          </a:xfrm>
          <a:prstGeom prst="rect">
            <a:avLst/>
          </a:prstGeom>
        </p:spPr>
        <p:txBody>
          <a:bodyPr/>
          <a:lstStyle/>
          <a:p>
            <a:endParaRPr lang="nl-NL"/>
          </a:p>
        </p:txBody>
      </p:sp>
      <p:sp>
        <p:nvSpPr>
          <p:cNvPr id="10" name="Tijdelijke aanduiding voor dianummer 5">
            <a:extLst>
              <a:ext uri="{FF2B5EF4-FFF2-40B4-BE49-F238E27FC236}">
                <a16:creationId xmlns:a16="http://schemas.microsoft.com/office/drawing/2014/main" id="{450FD6C5-0D8F-7278-EF10-3C5D428D03A8}"/>
              </a:ext>
            </a:extLst>
          </p:cNvPr>
          <p:cNvSpPr>
            <a:spLocks noGrp="1"/>
          </p:cNvSpPr>
          <p:nvPr>
            <p:ph type="sldNum" sz="quarter" idx="4"/>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1" name="Afbeelding 10" descr="Afbeelding met tekst&#10;&#10;Automatisch gegenereerde beschrijving">
            <a:extLst>
              <a:ext uri="{FF2B5EF4-FFF2-40B4-BE49-F238E27FC236}">
                <a16:creationId xmlns:a16="http://schemas.microsoft.com/office/drawing/2014/main" id="{D7C5E149-39F1-B47A-735E-B88C5C8D7C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80871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710" r:id="rId4"/>
    <p:sldLayoutId id="2147483715" r:id="rId5"/>
    <p:sldLayoutId id="2147483652" r:id="rId6"/>
    <p:sldLayoutId id="2147483716" r:id="rId7"/>
    <p:sldLayoutId id="2147483654"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C3F724A4-3F4F-E8C2-D7E6-EB2102E7097C}"/>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3">
            <a:extLst>
              <a:ext uri="{FF2B5EF4-FFF2-40B4-BE49-F238E27FC236}">
                <a16:creationId xmlns:a16="http://schemas.microsoft.com/office/drawing/2014/main" id="{F5854D05-A95E-2AA8-E094-2916412DCDB9}"/>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3" name="Tijdelijke aanduiding voor voettekst 4">
            <a:extLst>
              <a:ext uri="{FF2B5EF4-FFF2-40B4-BE49-F238E27FC236}">
                <a16:creationId xmlns:a16="http://schemas.microsoft.com/office/drawing/2014/main" id="{4A398920-3C97-62D0-AF2E-AAA673DD3EF8}"/>
              </a:ext>
            </a:extLst>
          </p:cNvPr>
          <p:cNvSpPr>
            <a:spLocks noGrp="1"/>
          </p:cNvSpPr>
          <p:nvPr>
            <p:ph type="ftr" sz="quarter" idx="3"/>
          </p:nvPr>
        </p:nvSpPr>
        <p:spPr>
          <a:xfrm>
            <a:off x="4038600" y="6356350"/>
            <a:ext cx="4114800" cy="365125"/>
          </a:xfrm>
          <a:prstGeom prst="rect">
            <a:avLst/>
          </a:prstGeom>
        </p:spPr>
        <p:txBody>
          <a:bodyPr/>
          <a:lstStyle/>
          <a:p>
            <a:endParaRPr lang="nl-NL"/>
          </a:p>
        </p:txBody>
      </p:sp>
      <p:sp>
        <p:nvSpPr>
          <p:cNvPr id="4" name="Tijdelijke aanduiding voor dianummer 5">
            <a:extLst>
              <a:ext uri="{FF2B5EF4-FFF2-40B4-BE49-F238E27FC236}">
                <a16:creationId xmlns:a16="http://schemas.microsoft.com/office/drawing/2014/main" id="{7EBDA53E-C703-2D98-3156-DF6B43D2E944}"/>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dirty="0"/>
          </a:p>
        </p:txBody>
      </p:sp>
      <p:pic>
        <p:nvPicPr>
          <p:cNvPr id="5" name="Afbeelding 4" descr="Afbeelding met tekst&#10;&#10;Automatisch gegenereerde beschrijving">
            <a:extLst>
              <a:ext uri="{FF2B5EF4-FFF2-40B4-BE49-F238E27FC236}">
                <a16:creationId xmlns:a16="http://schemas.microsoft.com/office/drawing/2014/main" id="{626D724A-C1AD-63BB-10F3-EB12157FDA0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3035552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14" r:id="rId4"/>
    <p:sldLayoutId id="2147483664" r:id="rId5"/>
    <p:sldLayoutId id="2147483709" r:id="rId6"/>
    <p:sldLayoutId id="2147483717"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C3B9B81-448B-B4EF-7487-F7B0195D6995}"/>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atum 3">
            <a:extLst>
              <a:ext uri="{FF2B5EF4-FFF2-40B4-BE49-F238E27FC236}">
                <a16:creationId xmlns:a16="http://schemas.microsoft.com/office/drawing/2014/main" id="{6FB68C90-40FA-7A82-2588-A83860CC7BEE}"/>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4" name="Tijdelijke aanduiding voor voettekst 4">
            <a:extLst>
              <a:ext uri="{FF2B5EF4-FFF2-40B4-BE49-F238E27FC236}">
                <a16:creationId xmlns:a16="http://schemas.microsoft.com/office/drawing/2014/main" id="{3045046C-28AC-FE82-3347-2A2942820FE9}"/>
              </a:ext>
            </a:extLst>
          </p:cNvPr>
          <p:cNvSpPr>
            <a:spLocks noGrp="1"/>
          </p:cNvSpPr>
          <p:nvPr>
            <p:ph type="ftr" sz="quarter" idx="3"/>
          </p:nvPr>
        </p:nvSpPr>
        <p:spPr>
          <a:xfrm>
            <a:off x="4038600" y="6356350"/>
            <a:ext cx="4114800" cy="365125"/>
          </a:xfrm>
          <a:prstGeom prst="rect">
            <a:avLst/>
          </a:prstGeom>
        </p:spPr>
        <p:txBody>
          <a:bodyPr/>
          <a:lstStyle/>
          <a:p>
            <a:endParaRPr lang="nl-NL"/>
          </a:p>
        </p:txBody>
      </p:sp>
      <p:sp>
        <p:nvSpPr>
          <p:cNvPr id="5" name="Tijdelijke aanduiding voor dianummer 5">
            <a:extLst>
              <a:ext uri="{FF2B5EF4-FFF2-40B4-BE49-F238E27FC236}">
                <a16:creationId xmlns:a16="http://schemas.microsoft.com/office/drawing/2014/main" id="{34AD54AD-651D-C107-A82E-A75FA7D5661E}"/>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dirty="0"/>
          </a:p>
        </p:txBody>
      </p:sp>
      <p:pic>
        <p:nvPicPr>
          <p:cNvPr id="6" name="Afbeelding 5" descr="Afbeelding met tekst&#10;&#10;Automatisch gegenereerde beschrijving">
            <a:extLst>
              <a:ext uri="{FF2B5EF4-FFF2-40B4-BE49-F238E27FC236}">
                <a16:creationId xmlns:a16="http://schemas.microsoft.com/office/drawing/2014/main" id="{2BB22F8E-B872-B24E-AE64-905A470479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3671122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713" r:id="rId5"/>
    <p:sldLayoutId id="2147483708" r:id="rId6"/>
    <p:sldLayoutId id="2147483718"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56639EA-2A06-6F5C-A0C6-0BEA1FB493D3}"/>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10;&#10;Automatisch gegenereerde beschrijving">
            <a:extLst>
              <a:ext uri="{FF2B5EF4-FFF2-40B4-BE49-F238E27FC236}">
                <a16:creationId xmlns:a16="http://schemas.microsoft.com/office/drawing/2014/main" id="{12B3FD81-58C5-0640-EC91-8A06A98DE80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4" name="Tijdelijke aanduiding voor datum 3">
            <a:extLst>
              <a:ext uri="{FF2B5EF4-FFF2-40B4-BE49-F238E27FC236}">
                <a16:creationId xmlns:a16="http://schemas.microsoft.com/office/drawing/2014/main" id="{412155E0-0E66-DB32-8995-3306F05C1D54}"/>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5" name="Tijdelijke aanduiding voor voettekst 4">
            <a:extLst>
              <a:ext uri="{FF2B5EF4-FFF2-40B4-BE49-F238E27FC236}">
                <a16:creationId xmlns:a16="http://schemas.microsoft.com/office/drawing/2014/main" id="{CFB841F5-D829-EE21-E685-61ECD3BAD8DF}"/>
              </a:ext>
            </a:extLst>
          </p:cNvPr>
          <p:cNvSpPr>
            <a:spLocks noGrp="1"/>
          </p:cNvSpPr>
          <p:nvPr>
            <p:ph type="ftr" sz="quarter" idx="3"/>
          </p:nvPr>
        </p:nvSpPr>
        <p:spPr>
          <a:xfrm>
            <a:off x="4038600" y="6356350"/>
            <a:ext cx="4114800" cy="365125"/>
          </a:xfrm>
          <a:prstGeom prst="rect">
            <a:avLst/>
          </a:prstGeom>
        </p:spPr>
        <p:txBody>
          <a:bodyPr/>
          <a:lstStyle/>
          <a:p>
            <a:r>
              <a:rPr lang="nl-NL" dirty="0"/>
              <a:t>Voettekst</a:t>
            </a:r>
          </a:p>
        </p:txBody>
      </p:sp>
      <p:sp>
        <p:nvSpPr>
          <p:cNvPr id="6" name="Tijdelijke aanduiding voor dianummer 5">
            <a:extLst>
              <a:ext uri="{FF2B5EF4-FFF2-40B4-BE49-F238E27FC236}">
                <a16:creationId xmlns:a16="http://schemas.microsoft.com/office/drawing/2014/main" id="{B0788C2E-551D-02D8-DB01-25C779D96B17}"/>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40868800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2" r:id="rId5"/>
    <p:sldLayoutId id="2147483707" r:id="rId6"/>
    <p:sldLayoutId id="214748371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3EB9C0-D155-59A8-BE0B-D387C543FB60}"/>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10;&#10;Automatisch gegenereerde beschrijving">
            <a:extLst>
              <a:ext uri="{FF2B5EF4-FFF2-40B4-BE49-F238E27FC236}">
                <a16:creationId xmlns:a16="http://schemas.microsoft.com/office/drawing/2014/main" id="{49543A9A-1ABA-7D6A-52E7-7A5CA3A896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4" name="Tijdelijke aanduiding voor datum 3">
            <a:extLst>
              <a:ext uri="{FF2B5EF4-FFF2-40B4-BE49-F238E27FC236}">
                <a16:creationId xmlns:a16="http://schemas.microsoft.com/office/drawing/2014/main" id="{8E440BAF-9640-39EF-3703-6D0D761AADC6}"/>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5" name="Tijdelijke aanduiding voor voettekst 4">
            <a:extLst>
              <a:ext uri="{FF2B5EF4-FFF2-40B4-BE49-F238E27FC236}">
                <a16:creationId xmlns:a16="http://schemas.microsoft.com/office/drawing/2014/main" id="{E72D1DE9-5FE7-F5D2-3885-675526AAA3DC}"/>
              </a:ext>
            </a:extLst>
          </p:cNvPr>
          <p:cNvSpPr>
            <a:spLocks noGrp="1"/>
          </p:cNvSpPr>
          <p:nvPr>
            <p:ph type="ftr" sz="quarter" idx="3"/>
          </p:nvPr>
        </p:nvSpPr>
        <p:spPr>
          <a:xfrm>
            <a:off x="4038600" y="6356350"/>
            <a:ext cx="4114800" cy="365125"/>
          </a:xfrm>
          <a:prstGeom prst="rect">
            <a:avLst/>
          </a:prstGeom>
        </p:spPr>
        <p:txBody>
          <a:bodyPr/>
          <a:lstStyle/>
          <a:p>
            <a:endParaRPr lang="nl-NL" dirty="0"/>
          </a:p>
        </p:txBody>
      </p:sp>
      <p:sp>
        <p:nvSpPr>
          <p:cNvPr id="6" name="Tijdelijke aanduiding voor dianummer 5">
            <a:extLst>
              <a:ext uri="{FF2B5EF4-FFF2-40B4-BE49-F238E27FC236}">
                <a16:creationId xmlns:a16="http://schemas.microsoft.com/office/drawing/2014/main" id="{93B69B13-8569-615C-4425-B17DA48166AC}"/>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7701755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11" r:id="rId4"/>
    <p:sldLayoutId id="2147483700" r:id="rId5"/>
    <p:sldLayoutId id="2147483706" r:id="rId6"/>
    <p:sldLayoutId id="2147483720"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mailto:scholingpz@amsterdamumc.nl" TargetMode="External"/><Relationship Id="rId4" Type="http://schemas.openxmlformats.org/officeDocument/2006/relationships/hyperlink" Target="https://scholingpalliatievezorg.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967A07-A4DF-FBCB-F7E6-F086C5D7F665}"/>
              </a:ext>
            </a:extLst>
          </p:cNvPr>
          <p:cNvSpPr/>
          <p:nvPr/>
        </p:nvSpPr>
        <p:spPr>
          <a:xfrm>
            <a:off x="0" y="2605617"/>
            <a:ext cx="12192000" cy="42523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44CF65F-8782-35A1-567A-D4BCF6C15073}"/>
              </a:ext>
            </a:extLst>
          </p:cNvPr>
          <p:cNvSpPr>
            <a:spLocks noGrp="1"/>
          </p:cNvSpPr>
          <p:nvPr>
            <p:ph type="title"/>
          </p:nvPr>
        </p:nvSpPr>
        <p:spPr>
          <a:xfrm>
            <a:off x="284748" y="2926821"/>
            <a:ext cx="8110222" cy="3726898"/>
          </a:xfrm>
        </p:spPr>
        <p:txBody>
          <a:bodyPr/>
          <a:lstStyle/>
          <a:p>
            <a:r>
              <a:rPr lang="nl-NL" b="1" dirty="0">
                <a:solidFill>
                  <a:schemeClr val="bg2"/>
                </a:solidFill>
                <a:latin typeface="+mn-lt"/>
              </a:rPr>
              <a:t>Themabijeenkomst 1 </a:t>
            </a:r>
            <a:br>
              <a:rPr lang="nl-NL" b="1" dirty="0">
                <a:solidFill>
                  <a:schemeClr val="bg2"/>
                </a:solidFill>
                <a:latin typeface="+mn-lt"/>
              </a:rPr>
            </a:br>
            <a:r>
              <a:rPr lang="nl-NL" b="1" dirty="0">
                <a:solidFill>
                  <a:schemeClr val="bg2"/>
                </a:solidFill>
                <a:latin typeface="+mn-lt"/>
              </a:rPr>
              <a:t>Proactieve zorgplanning</a:t>
            </a:r>
            <a:br>
              <a:rPr lang="nl-NL" b="1" dirty="0">
                <a:solidFill>
                  <a:schemeClr val="bg2"/>
                </a:solidFill>
                <a:latin typeface="+mn-lt"/>
              </a:rPr>
            </a:br>
            <a:br>
              <a:rPr lang="nl-NL" b="1" dirty="0">
                <a:solidFill>
                  <a:schemeClr val="bg2"/>
                </a:solidFill>
                <a:latin typeface="+mn-lt"/>
              </a:rPr>
            </a:br>
            <a:r>
              <a:rPr lang="nl-NL" sz="1800" b="1" dirty="0">
                <a:solidFill>
                  <a:schemeClr val="bg2"/>
                </a:solidFill>
                <a:latin typeface="+mn-lt"/>
              </a:rPr>
              <a:t>Online ‘spelregels’:</a:t>
            </a:r>
            <a:br>
              <a:rPr lang="nl-NL" sz="1800" b="1" dirty="0">
                <a:solidFill>
                  <a:schemeClr val="bg2"/>
                </a:solidFill>
                <a:latin typeface="+mn-lt"/>
              </a:rPr>
            </a:br>
            <a:r>
              <a:rPr lang="nl-NL" sz="1800" kern="100" dirty="0">
                <a:effectLst/>
                <a:latin typeface="+mn-lt"/>
                <a:ea typeface="Calibri" panose="020F0502020204030204" pitchFamily="34" charset="0"/>
                <a:cs typeface="Times New Roman" panose="02020603050405020304" pitchFamily="18" charset="0"/>
              </a:rPr>
              <a:t>(1) ‘</a:t>
            </a:r>
            <a:r>
              <a:rPr lang="nl-NL" sz="1800" kern="100" dirty="0" err="1">
                <a:effectLst/>
                <a:latin typeface="+mn-lt"/>
                <a:ea typeface="Calibri" panose="020F0502020204030204" pitchFamily="34" charset="0"/>
                <a:cs typeface="Times New Roman" panose="02020603050405020304" pitchFamily="18" charset="0"/>
              </a:rPr>
              <a:t>mute</a:t>
            </a:r>
            <a:r>
              <a:rPr lang="nl-NL" sz="1800" kern="100" dirty="0">
                <a:effectLst/>
                <a:latin typeface="+mn-lt"/>
                <a:ea typeface="Calibri" panose="020F0502020204030204" pitchFamily="34" charset="0"/>
                <a:cs typeface="Times New Roman" panose="02020603050405020304" pitchFamily="18" charset="0"/>
              </a:rPr>
              <a:t>’ je microfoon als je niet praat; </a:t>
            </a:r>
            <a:br>
              <a:rPr lang="nl-NL" sz="1800" kern="100" dirty="0">
                <a:effectLst/>
                <a:latin typeface="+mn-lt"/>
                <a:ea typeface="Calibri" panose="020F0502020204030204" pitchFamily="34" charset="0"/>
                <a:cs typeface="Times New Roman" panose="02020603050405020304" pitchFamily="18" charset="0"/>
              </a:rPr>
            </a:br>
            <a:r>
              <a:rPr lang="nl-NL" sz="1800" kern="100" dirty="0">
                <a:effectLst/>
                <a:latin typeface="+mn-lt"/>
                <a:ea typeface="Calibri" panose="020F0502020204030204" pitchFamily="34" charset="0"/>
                <a:cs typeface="Times New Roman" panose="02020603050405020304" pitchFamily="18" charset="0"/>
              </a:rPr>
              <a:t>(2) zet niet-essentiële software uit terwijl je in de ZOOM-meeting zit; </a:t>
            </a:r>
            <a:br>
              <a:rPr lang="nl-NL" sz="1800" kern="100" dirty="0">
                <a:effectLst/>
                <a:latin typeface="+mn-lt"/>
                <a:ea typeface="Calibri" panose="020F0502020204030204" pitchFamily="34" charset="0"/>
                <a:cs typeface="Times New Roman" panose="02020603050405020304" pitchFamily="18" charset="0"/>
              </a:rPr>
            </a:br>
            <a:r>
              <a:rPr lang="nl-NL" sz="1800" kern="100" dirty="0">
                <a:effectLst/>
                <a:latin typeface="+mn-lt"/>
                <a:ea typeface="Calibri" panose="020F0502020204030204" pitchFamily="34" charset="0"/>
                <a:cs typeface="Times New Roman" panose="02020603050405020304" pitchFamily="18" charset="0"/>
              </a:rPr>
              <a:t>(3) als je internetverbinding onstabiel wordt, zet dan je camera uit;</a:t>
            </a:r>
            <a:br>
              <a:rPr lang="nl-NL" sz="1800" kern="100" dirty="0">
                <a:effectLst/>
                <a:latin typeface="+mn-lt"/>
                <a:ea typeface="Calibri" panose="020F0502020204030204" pitchFamily="34" charset="0"/>
                <a:cs typeface="Times New Roman" panose="02020603050405020304" pitchFamily="18" charset="0"/>
              </a:rPr>
            </a:br>
            <a:r>
              <a:rPr lang="nl-NL" sz="1800" kern="100" dirty="0">
                <a:effectLst/>
                <a:latin typeface="+mn-lt"/>
                <a:ea typeface="Calibri" panose="020F0502020204030204" pitchFamily="34" charset="0"/>
                <a:cs typeface="Times New Roman" panose="02020603050405020304" pitchFamily="18" charset="0"/>
              </a:rPr>
              <a:t>(4) schrijf je naam en functie in ZOOM (klik in participantenlijst op de drie puntjes achter je naam </a:t>
            </a:r>
            <a:r>
              <a:rPr lang="nl-NL" sz="1800" kern="100" dirty="0">
                <a:effectLst/>
                <a:latin typeface="+mn-lt"/>
                <a:ea typeface="Calibri" panose="020F0502020204030204" pitchFamily="34" charset="0"/>
                <a:cs typeface="Times New Roman" panose="02020603050405020304" pitchFamily="18" charset="0"/>
                <a:sym typeface="Wingdings" panose="05000000000000000000" pitchFamily="2" charset="2"/>
              </a:rPr>
              <a:t></a:t>
            </a:r>
            <a:r>
              <a:rPr lang="nl-NL" sz="1800" kern="100" dirty="0">
                <a:effectLst/>
                <a:latin typeface="+mn-lt"/>
                <a:ea typeface="Calibri" panose="020F0502020204030204" pitchFamily="34" charset="0"/>
                <a:cs typeface="Times New Roman" panose="02020603050405020304" pitchFamily="18" charset="0"/>
              </a:rPr>
              <a:t> </a:t>
            </a:r>
            <a:r>
              <a:rPr lang="nl-NL" sz="1800" kern="100" dirty="0" err="1">
                <a:effectLst/>
                <a:latin typeface="+mn-lt"/>
                <a:ea typeface="Calibri" panose="020F0502020204030204" pitchFamily="34" charset="0"/>
                <a:cs typeface="Times New Roman" panose="02020603050405020304" pitchFamily="18" charset="0"/>
              </a:rPr>
              <a:t>rename</a:t>
            </a:r>
            <a:r>
              <a:rPr lang="nl-NL" sz="1800" kern="100" dirty="0">
                <a:effectLst/>
                <a:latin typeface="+mn-lt"/>
                <a:ea typeface="Calibri" panose="020F0502020204030204" pitchFamily="34" charset="0"/>
                <a:cs typeface="Times New Roman" panose="02020603050405020304" pitchFamily="18" charset="0"/>
              </a:rPr>
              <a:t> </a:t>
            </a:r>
            <a:r>
              <a:rPr lang="nl-NL" sz="1800" kern="100" dirty="0">
                <a:effectLst/>
                <a:latin typeface="+mn-lt"/>
                <a:ea typeface="Calibri" panose="020F0502020204030204" pitchFamily="34" charset="0"/>
                <a:cs typeface="Times New Roman" panose="02020603050405020304" pitchFamily="18" charset="0"/>
                <a:sym typeface="Wingdings" panose="05000000000000000000" pitchFamily="2" charset="2"/>
              </a:rPr>
              <a:t></a:t>
            </a:r>
            <a:r>
              <a:rPr lang="nl-NL" sz="1800" kern="100" dirty="0">
                <a:effectLst/>
                <a:latin typeface="+mn-lt"/>
                <a:ea typeface="Calibri" panose="020F0502020204030204" pitchFamily="34" charset="0"/>
                <a:cs typeface="Times New Roman" panose="02020603050405020304" pitchFamily="18" charset="0"/>
              </a:rPr>
              <a:t> naam &amp; functie);</a:t>
            </a:r>
            <a:br>
              <a:rPr lang="nl-NL" sz="1800" kern="100" dirty="0">
                <a:effectLst/>
                <a:latin typeface="+mn-lt"/>
                <a:ea typeface="Calibri" panose="020F0502020204030204" pitchFamily="34" charset="0"/>
                <a:cs typeface="Times New Roman" panose="02020603050405020304" pitchFamily="18" charset="0"/>
              </a:rPr>
            </a:br>
            <a:r>
              <a:rPr lang="nl-NL" sz="1800" kern="100" dirty="0">
                <a:effectLst/>
                <a:latin typeface="+mn-lt"/>
                <a:ea typeface="Calibri" panose="020F0502020204030204" pitchFamily="34" charset="0"/>
                <a:cs typeface="Times New Roman" panose="02020603050405020304" pitchFamily="18" charset="0"/>
              </a:rPr>
              <a:t>(5) klik op ‘</a:t>
            </a:r>
            <a:r>
              <a:rPr lang="nl-NL" sz="1800" kern="100" dirty="0" err="1">
                <a:effectLst/>
                <a:latin typeface="+mn-lt"/>
                <a:ea typeface="Calibri" panose="020F0502020204030204" pitchFamily="34" charset="0"/>
                <a:cs typeface="Times New Roman" panose="02020603050405020304" pitchFamily="18" charset="0"/>
              </a:rPr>
              <a:t>reactions</a:t>
            </a:r>
            <a:r>
              <a:rPr lang="nl-NL" sz="1800" kern="100" dirty="0">
                <a:effectLst/>
                <a:latin typeface="+mn-lt"/>
                <a:ea typeface="Calibri" panose="020F0502020204030204" pitchFamily="34" charset="0"/>
                <a:cs typeface="Times New Roman" panose="02020603050405020304" pitchFamily="18" charset="0"/>
              </a:rPr>
              <a:t>’ </a:t>
            </a:r>
            <a:r>
              <a:rPr lang="nl-NL" sz="1800" kern="100" dirty="0">
                <a:effectLst/>
                <a:latin typeface="+mn-lt"/>
                <a:ea typeface="Calibri" panose="020F0502020204030204" pitchFamily="34" charset="0"/>
                <a:cs typeface="Times New Roman" panose="02020603050405020304" pitchFamily="18" charset="0"/>
                <a:sym typeface="Wingdings" panose="05000000000000000000" pitchFamily="2" charset="2"/>
              </a:rPr>
              <a:t></a:t>
            </a:r>
            <a:r>
              <a:rPr lang="nl-NL" sz="1800" kern="100" dirty="0">
                <a:effectLst/>
                <a:latin typeface="+mn-lt"/>
                <a:ea typeface="Calibri" panose="020F0502020204030204" pitchFamily="34" charset="0"/>
                <a:cs typeface="Times New Roman" panose="02020603050405020304" pitchFamily="18" charset="0"/>
              </a:rPr>
              <a:t> ‘</a:t>
            </a:r>
            <a:r>
              <a:rPr lang="nl-NL" sz="1800" kern="100" dirty="0" err="1">
                <a:effectLst/>
                <a:latin typeface="+mn-lt"/>
                <a:ea typeface="Calibri" panose="020F0502020204030204" pitchFamily="34" charset="0"/>
                <a:cs typeface="Times New Roman" panose="02020603050405020304" pitchFamily="18" charset="0"/>
              </a:rPr>
              <a:t>raise</a:t>
            </a:r>
            <a:r>
              <a:rPr lang="nl-NL" sz="1800" kern="100" dirty="0">
                <a:effectLst/>
                <a:latin typeface="+mn-lt"/>
                <a:ea typeface="Calibri" panose="020F0502020204030204" pitchFamily="34" charset="0"/>
                <a:cs typeface="Times New Roman" panose="02020603050405020304" pitchFamily="18" charset="0"/>
              </a:rPr>
              <a:t> hand’ als je vragen hebt.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nl-NL" b="1" dirty="0">
                <a:solidFill>
                  <a:schemeClr val="bg2"/>
                </a:solidFill>
                <a:latin typeface="+mn-lt"/>
              </a:rPr>
            </a:br>
            <a:br>
              <a:rPr lang="nl-NL" b="1" dirty="0">
                <a:solidFill>
                  <a:schemeClr val="bg2"/>
                </a:solidFill>
                <a:latin typeface="+mn-lt"/>
              </a:rPr>
            </a:br>
            <a:endParaRPr lang="nl-NL" b="1" dirty="0">
              <a:solidFill>
                <a:schemeClr val="bg2"/>
              </a:solidFill>
              <a:latin typeface="+mn-lt"/>
            </a:endParaRPr>
          </a:p>
        </p:txBody>
      </p:sp>
      <p:pic>
        <p:nvPicPr>
          <p:cNvPr id="5" name="Afbeelding 4" descr="Afbeelding met tekst&#10;&#10;Automatisch gegenereerde beschrijving">
            <a:extLst>
              <a:ext uri="{FF2B5EF4-FFF2-40B4-BE49-F238E27FC236}">
                <a16:creationId xmlns:a16="http://schemas.microsoft.com/office/drawing/2014/main" id="{6D9C4264-2A10-6EB2-BA91-D57467B71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90"/>
            <a:ext cx="8394970" cy="2593327"/>
          </a:xfrm>
          <a:prstGeom prst="rect">
            <a:avLst/>
          </a:prstGeom>
        </p:spPr>
      </p:pic>
      <p:pic>
        <p:nvPicPr>
          <p:cNvPr id="9" name="Afbeelding 8" descr="Afbeelding met persoon, overdekt, muur, vrouw&#10;&#10;Automatisch gegenereerde beschrijving">
            <a:extLst>
              <a:ext uri="{FF2B5EF4-FFF2-40B4-BE49-F238E27FC236}">
                <a16:creationId xmlns:a16="http://schemas.microsoft.com/office/drawing/2014/main" id="{D68CD448-4115-29E9-AF55-C73846EDC188}"/>
              </a:ext>
            </a:extLst>
          </p:cNvPr>
          <p:cNvPicPr>
            <a:picLocks noChangeAspect="1"/>
          </p:cNvPicPr>
          <p:nvPr/>
        </p:nvPicPr>
        <p:blipFill rotWithShape="1">
          <a:blip r:embed="rId4">
            <a:extLst>
              <a:ext uri="{28A0092B-C50C-407E-A947-70E740481C1C}">
                <a14:useLocalDpi xmlns:a14="http://schemas.microsoft.com/office/drawing/2010/main" val="0"/>
              </a:ext>
            </a:extLst>
          </a:blip>
          <a:srcRect l="2105" r="31137"/>
          <a:stretch/>
        </p:blipFill>
        <p:spPr>
          <a:xfrm>
            <a:off x="8566556" y="2605617"/>
            <a:ext cx="4256753" cy="4252383"/>
          </a:xfrm>
          <a:prstGeom prst="rect">
            <a:avLst/>
          </a:prstGeom>
        </p:spPr>
      </p:pic>
      <p:sp>
        <p:nvSpPr>
          <p:cNvPr id="10" name="Tekstvak 9">
            <a:extLst>
              <a:ext uri="{FF2B5EF4-FFF2-40B4-BE49-F238E27FC236}">
                <a16:creationId xmlns:a16="http://schemas.microsoft.com/office/drawing/2014/main" id="{674128AA-BA7F-63EE-6278-D9ECFBA6264F}"/>
              </a:ext>
            </a:extLst>
          </p:cNvPr>
          <p:cNvSpPr txBox="1"/>
          <p:nvPr/>
        </p:nvSpPr>
        <p:spPr>
          <a:xfrm>
            <a:off x="8625560" y="428017"/>
            <a:ext cx="3359285" cy="1477328"/>
          </a:xfrm>
          <a:prstGeom prst="rect">
            <a:avLst/>
          </a:prstGeom>
          <a:noFill/>
        </p:spPr>
        <p:txBody>
          <a:bodyPr wrap="square" rtlCol="0">
            <a:spAutoFit/>
          </a:bodyPr>
          <a:lstStyle/>
          <a:p>
            <a:r>
              <a:rPr lang="nl-NL" dirty="0"/>
              <a:t>ONDERWERP</a:t>
            </a:r>
          </a:p>
          <a:p>
            <a:endParaRPr lang="nl-NL" dirty="0"/>
          </a:p>
          <a:p>
            <a:r>
              <a:rPr lang="nl-NL" dirty="0"/>
              <a:t>DATUM</a:t>
            </a:r>
          </a:p>
          <a:p>
            <a:endParaRPr lang="nl-NL" dirty="0"/>
          </a:p>
          <a:p>
            <a:r>
              <a:rPr lang="nl-NL" dirty="0"/>
              <a:t>NAAM PRESENTATOR</a:t>
            </a:r>
          </a:p>
        </p:txBody>
      </p:sp>
    </p:spTree>
    <p:extLst>
      <p:ext uri="{BB962C8B-B14F-4D97-AF65-F5344CB8AC3E}">
        <p14:creationId xmlns:p14="http://schemas.microsoft.com/office/powerpoint/2010/main" val="244398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pic>
        <p:nvPicPr>
          <p:cNvPr id="6" name="Picture 9" descr="A qr code with a black and white background&#10;&#10;Description automatically generated">
            <a:extLst>
              <a:ext uri="{FF2B5EF4-FFF2-40B4-BE49-F238E27FC236}">
                <a16:creationId xmlns:a16="http://schemas.microsoft.com/office/drawing/2014/main" id="{FB6B997B-3D45-C15F-56AA-5AB0658521D3}"/>
              </a:ext>
            </a:extLst>
          </p:cNvPr>
          <p:cNvPicPr>
            <a:picLocks noGrp="1" noChangeAspect="1"/>
          </p:cNvPicPr>
          <p:nvPr>
            <p:ph idx="1"/>
          </p:nvPr>
        </p:nvPicPr>
        <p:blipFill>
          <a:blip r:embed="rId4"/>
          <a:stretch>
            <a:fillRect/>
          </a:stretch>
        </p:blipFill>
        <p:spPr>
          <a:xfrm>
            <a:off x="7656784" y="1573480"/>
            <a:ext cx="3172354" cy="3172354"/>
          </a:xfrm>
        </p:spPr>
      </p:pic>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10</a:t>
            </a:fld>
            <a:endParaRPr lang="nl-NL"/>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Vraag 5</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rtl="0" fontAlgn="base"/>
            <a:r>
              <a:rPr lang="nl-NL" sz="1800" b="0" i="0" dirty="0">
                <a:solidFill>
                  <a:schemeClr val="bg2"/>
                </a:solidFill>
                <a:effectLst/>
                <a:latin typeface="Gill Sans MT" panose="020B0502020104020203" pitchFamily="34" charset="0"/>
              </a:rPr>
              <a:t>Het ‘</a:t>
            </a:r>
            <a:r>
              <a:rPr lang="nl-NL" sz="1800" b="0" i="0" dirty="0" err="1">
                <a:solidFill>
                  <a:schemeClr val="bg2"/>
                </a:solidFill>
                <a:effectLst/>
                <a:latin typeface="Gill Sans MT" panose="020B0502020104020203" pitchFamily="34" charset="0"/>
              </a:rPr>
              <a:t>zorgpad</a:t>
            </a:r>
            <a:r>
              <a:rPr lang="nl-NL" sz="1800" b="0" i="0" dirty="0">
                <a:solidFill>
                  <a:schemeClr val="bg2"/>
                </a:solidFill>
                <a:effectLst/>
                <a:latin typeface="Gill Sans MT" panose="020B0502020104020203" pitchFamily="34" charset="0"/>
              </a:rPr>
              <a:t> stervensfase’ ondersteunt zorgprofessionals om de kwaliteit van leven in de stervensfase te optimaliseren. De bijbehorende checklist screent op klachten die ongemak kunnen veroorzaken bij de stervende patiënt. Welk symptoom is </a:t>
            </a:r>
            <a:r>
              <a:rPr lang="nl-NL" sz="1800" b="1" i="0" u="sng" dirty="0">
                <a:solidFill>
                  <a:schemeClr val="bg2"/>
                </a:solidFill>
                <a:effectLst/>
                <a:latin typeface="Gill Sans MT" panose="020B0502020104020203" pitchFamily="34" charset="0"/>
              </a:rPr>
              <a:t>GEEN</a:t>
            </a:r>
            <a:r>
              <a:rPr lang="nl-NL" sz="1800" b="0" i="0" dirty="0">
                <a:solidFill>
                  <a:schemeClr val="bg2"/>
                </a:solidFill>
                <a:effectLst/>
                <a:latin typeface="Gill Sans MT" panose="020B0502020104020203" pitchFamily="34" charset="0"/>
              </a:rPr>
              <a:t> onderdeel van de checklist? </a:t>
            </a:r>
            <a:endParaRPr lang="nl-NL" b="0" i="0" dirty="0">
              <a:solidFill>
                <a:schemeClr val="bg2"/>
              </a:solidFill>
              <a:effectLst/>
              <a:latin typeface="Gill Sans MT" panose="020B0502020104020203" pitchFamily="34" charset="0"/>
            </a:endParaRP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Angst </a:t>
            </a: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Braken </a:t>
            </a: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Kortademigheid </a:t>
            </a:r>
          </a:p>
          <a:p>
            <a:pPr marL="342900" indent="-342900" algn="l" rtl="0" fontAlgn="base">
              <a:buFont typeface="+mj-lt"/>
              <a:buAutoNum type="alphaUcPeriod"/>
            </a:pPr>
            <a:r>
              <a:rPr lang="nl-NL" sz="1800" i="0" dirty="0">
                <a:solidFill>
                  <a:schemeClr val="bg2"/>
                </a:solidFill>
                <a:effectLst/>
                <a:latin typeface="Gill Sans MT" panose="020B0502020104020203" pitchFamily="34" charset="0"/>
              </a:rPr>
              <a:t>Verminderd bewustzijn. </a:t>
            </a:r>
          </a:p>
          <a:p>
            <a:endParaRPr lang="nl-NL" dirty="0">
              <a:solidFill>
                <a:schemeClr val="bg2"/>
              </a:solidFill>
            </a:endParaRPr>
          </a:p>
        </p:txBody>
      </p:sp>
    </p:spTree>
    <p:extLst>
      <p:ext uri="{BB962C8B-B14F-4D97-AF65-F5344CB8AC3E}">
        <p14:creationId xmlns:p14="http://schemas.microsoft.com/office/powerpoint/2010/main" val="368352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01E8B697-86D1-54C7-EC90-54BCEAF5491F}"/>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10;&#10;Automatisch gegenereerde beschrijving">
            <a:extLst>
              <a:ext uri="{FF2B5EF4-FFF2-40B4-BE49-F238E27FC236}">
                <a16:creationId xmlns:a16="http://schemas.microsoft.com/office/drawing/2014/main" id="{3F958D33-5B65-CC5D-A6FD-19F548EB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892365B0-4F89-F811-92D5-2B8AFC959EB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7" name="Tijdelijke aanduiding voor voettekst 4">
            <a:extLst>
              <a:ext uri="{FF2B5EF4-FFF2-40B4-BE49-F238E27FC236}">
                <a16:creationId xmlns:a16="http://schemas.microsoft.com/office/drawing/2014/main" id="{9F67C918-99C9-916A-EEF8-C6EAF0E1F68C}"/>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8" name="Tijdelijke aanduiding voor dianummer 5">
            <a:extLst>
              <a:ext uri="{FF2B5EF4-FFF2-40B4-BE49-F238E27FC236}">
                <a16:creationId xmlns:a16="http://schemas.microsoft.com/office/drawing/2014/main" id="{F2908F80-5056-B871-B131-97B9E7E8B475}"/>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11</a:t>
            </a:fld>
            <a:endParaRPr lang="nl-NL"/>
          </a:p>
        </p:txBody>
      </p:sp>
      <p:sp>
        <p:nvSpPr>
          <p:cNvPr id="11" name="Titel 1">
            <a:extLst>
              <a:ext uri="{FF2B5EF4-FFF2-40B4-BE49-F238E27FC236}">
                <a16:creationId xmlns:a16="http://schemas.microsoft.com/office/drawing/2014/main" id="{44B3F236-3F12-1E91-15BE-7A740B1A4B32}"/>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solidFill>
                  <a:schemeClr val="bg2"/>
                </a:solidFill>
                <a:latin typeface="+mn-lt"/>
              </a:rPr>
              <a:t>Casus deel 1</a:t>
            </a:r>
          </a:p>
        </p:txBody>
      </p:sp>
    </p:spTree>
    <p:extLst>
      <p:ext uri="{BB962C8B-B14F-4D97-AF65-F5344CB8AC3E}">
        <p14:creationId xmlns:p14="http://schemas.microsoft.com/office/powerpoint/2010/main" val="101108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01E8B697-86D1-54C7-EC90-54BCEAF5491F}"/>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10;&#10;Automatisch gegenereerde beschrijving">
            <a:extLst>
              <a:ext uri="{FF2B5EF4-FFF2-40B4-BE49-F238E27FC236}">
                <a16:creationId xmlns:a16="http://schemas.microsoft.com/office/drawing/2014/main" id="{3F958D33-5B65-CC5D-A6FD-19F548EB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892365B0-4F89-F811-92D5-2B8AFC959EB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7" name="Tijdelijke aanduiding voor voettekst 4">
            <a:extLst>
              <a:ext uri="{FF2B5EF4-FFF2-40B4-BE49-F238E27FC236}">
                <a16:creationId xmlns:a16="http://schemas.microsoft.com/office/drawing/2014/main" id="{9F67C918-99C9-916A-EEF8-C6EAF0E1F68C}"/>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8" name="Tijdelijke aanduiding voor dianummer 5">
            <a:extLst>
              <a:ext uri="{FF2B5EF4-FFF2-40B4-BE49-F238E27FC236}">
                <a16:creationId xmlns:a16="http://schemas.microsoft.com/office/drawing/2014/main" id="{F2908F80-5056-B871-B131-97B9E7E8B475}"/>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12</a:t>
            </a:fld>
            <a:endParaRPr lang="nl-NL"/>
          </a:p>
        </p:txBody>
      </p:sp>
      <p:sp>
        <p:nvSpPr>
          <p:cNvPr id="11" name="Titel 1">
            <a:extLst>
              <a:ext uri="{FF2B5EF4-FFF2-40B4-BE49-F238E27FC236}">
                <a16:creationId xmlns:a16="http://schemas.microsoft.com/office/drawing/2014/main" id="{44B3F236-3F12-1E91-15BE-7A740B1A4B32}"/>
              </a:ext>
            </a:extLst>
          </p:cNvPr>
          <p:cNvSpPr txBox="1">
            <a:spLocks/>
          </p:cNvSpPr>
          <p:nvPr/>
        </p:nvSpPr>
        <p:spPr>
          <a:xfrm>
            <a:off x="622570" y="376767"/>
            <a:ext cx="10982528" cy="5872010"/>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dirty="0">
                <a:solidFill>
                  <a:schemeClr val="bg2"/>
                </a:solidFill>
                <a:latin typeface="Gill Sans MT"/>
              </a:rPr>
              <a:t>Achtergrondinformatie:</a:t>
            </a:r>
            <a:r>
              <a:rPr lang="nl-NL" sz="1200" dirty="0">
                <a:solidFill>
                  <a:schemeClr val="bg2"/>
                </a:solidFill>
                <a:latin typeface="Gill Sans MT"/>
              </a:rPr>
              <a:t> </a:t>
            </a:r>
            <a:br>
              <a:rPr lang="nl-NL" sz="1200" dirty="0">
                <a:latin typeface="Gill Sans MT"/>
              </a:rPr>
            </a:br>
            <a:r>
              <a:rPr lang="nl-NL" sz="1200" dirty="0">
                <a:solidFill>
                  <a:schemeClr val="bg2"/>
                </a:solidFill>
                <a:latin typeface="Gill Sans MT"/>
              </a:rPr>
              <a:t>Je bent waarnemend huisarts in een grote huisartspraktijk in de stad. Je werkt hier al bijna een jaar twee dagen per week. De praktijkhouder heeft 3 weken vakantie en gedurende die periode neem jij zijn praktijk volledig waar. </a:t>
            </a:r>
            <a:br>
              <a:rPr lang="nl-NL" sz="1200" dirty="0">
                <a:solidFill>
                  <a:schemeClr val="bg2"/>
                </a:solidFill>
                <a:latin typeface="Gill Sans MT"/>
              </a:rPr>
            </a:br>
            <a:endParaRPr lang="nl-NL" sz="1200" dirty="0">
              <a:solidFill>
                <a:schemeClr val="bg2"/>
              </a:solidFill>
              <a:latin typeface="Gill Sans MT"/>
            </a:endParaRPr>
          </a:p>
          <a:p>
            <a:r>
              <a:rPr lang="nl-NL" sz="1200" b="1" dirty="0">
                <a:solidFill>
                  <a:schemeClr val="bg2"/>
                </a:solidFill>
                <a:latin typeface="Gill Sans MT"/>
              </a:rPr>
              <a:t>Introductie casus:</a:t>
            </a:r>
            <a:br>
              <a:rPr lang="nl-NL" sz="1200" b="1" dirty="0">
                <a:latin typeface="Gill Sans MT"/>
              </a:rPr>
            </a:br>
            <a:r>
              <a:rPr lang="nl-NL" sz="1200" b="1" dirty="0">
                <a:solidFill>
                  <a:schemeClr val="bg2"/>
                </a:solidFill>
                <a:latin typeface="Gill Sans MT"/>
              </a:rPr>
              <a:t>De assistente heeft op basis van de triage een huisbezoek ingepland bij meneer Jacobs. Je kent meneer Jacobs niet persoonlijk, maar je hebt je collega huisarts vaak over hem gehoord. Dit is de eerste keer dat er een verzoek komt voor een huisbezoek. Zijn vrouw heeft vanmorgen gebeld in verband met toenemende buikpijn. Het lukt niet om naar de praktijk te komen. </a:t>
            </a:r>
            <a:br>
              <a:rPr lang="nl-NL" sz="1200" b="1" dirty="0">
                <a:solidFill>
                  <a:schemeClr val="bg2"/>
                </a:solidFill>
                <a:latin typeface="Gill Sans MT"/>
              </a:rPr>
            </a:br>
            <a:endParaRPr lang="nl-NL" sz="1200" dirty="0">
              <a:solidFill>
                <a:schemeClr val="bg2"/>
              </a:solidFill>
              <a:latin typeface="Gill Sans MT"/>
            </a:endParaRPr>
          </a:p>
          <a:p>
            <a:r>
              <a:rPr lang="nl-NL" sz="1200" b="1" u="sng" dirty="0">
                <a:solidFill>
                  <a:schemeClr val="bg2"/>
                </a:solidFill>
                <a:latin typeface="Gill Sans MT"/>
              </a:rPr>
              <a:t>Dossier.</a:t>
            </a:r>
            <a:br>
              <a:rPr lang="nl-NL" sz="1200" b="1" u="sng" dirty="0">
                <a:latin typeface="Gill Sans MT"/>
              </a:rPr>
            </a:br>
            <a:r>
              <a:rPr lang="nl-NL" sz="1200" b="1" u="sng" dirty="0">
                <a:solidFill>
                  <a:schemeClr val="bg2"/>
                </a:solidFill>
                <a:latin typeface="Gill Sans MT"/>
              </a:rPr>
              <a:t>Bart Jacobs, 1-12-1959.</a:t>
            </a:r>
            <a:br>
              <a:rPr lang="nl-NL" sz="1200" b="1" u="sng" dirty="0">
                <a:latin typeface="Gill Sans MT"/>
              </a:rPr>
            </a:br>
            <a:r>
              <a:rPr lang="nl-NL" sz="1200" b="1" u="sng" dirty="0">
                <a:solidFill>
                  <a:schemeClr val="bg2"/>
                </a:solidFill>
                <a:latin typeface="Gill Sans MT"/>
              </a:rPr>
              <a:t>1</a:t>
            </a:r>
            <a:r>
              <a:rPr lang="nl-NL" sz="700" baseline="30000" dirty="0">
                <a:solidFill>
                  <a:schemeClr val="bg2"/>
                </a:solidFill>
                <a:latin typeface="Gill Sans MT"/>
              </a:rPr>
              <a:t>e</a:t>
            </a:r>
            <a:r>
              <a:rPr lang="nl-NL" sz="1200" dirty="0">
                <a:solidFill>
                  <a:schemeClr val="bg2"/>
                </a:solidFill>
                <a:latin typeface="Gill Sans MT"/>
              </a:rPr>
              <a:t> contactpersoon: Martine Jacobs - de Vries (echtgenote)</a:t>
            </a:r>
          </a:p>
          <a:p>
            <a:r>
              <a:rPr lang="nl-NL" sz="1200" dirty="0">
                <a:solidFill>
                  <a:schemeClr val="bg2"/>
                </a:solidFill>
                <a:latin typeface="Gill Sans MT"/>
              </a:rPr>
              <a:t>Voorgeschiedenis: </a:t>
            </a:r>
            <a:br>
              <a:rPr lang="nl-NL" sz="1200" dirty="0">
                <a:latin typeface="Gill Sans MT"/>
              </a:rPr>
            </a:br>
            <a:r>
              <a:rPr lang="nl-NL" sz="1200" dirty="0">
                <a:solidFill>
                  <a:schemeClr val="bg2"/>
                </a:solidFill>
                <a:latin typeface="Gill Sans MT"/>
              </a:rPr>
              <a:t>Hypertensie</a:t>
            </a:r>
            <a:br>
              <a:rPr lang="nl-NL" sz="1200" dirty="0">
                <a:latin typeface="Gill Sans MT"/>
              </a:rPr>
            </a:br>
            <a:r>
              <a:rPr lang="nl-NL" sz="1200" dirty="0">
                <a:solidFill>
                  <a:schemeClr val="bg2"/>
                </a:solidFill>
                <a:latin typeface="Gill Sans MT"/>
              </a:rPr>
              <a:t>Glaucoom</a:t>
            </a:r>
            <a:br>
              <a:rPr lang="nl-NL" sz="1200" dirty="0">
                <a:latin typeface="Gill Sans MT"/>
              </a:rPr>
            </a:br>
            <a:r>
              <a:rPr lang="nl-NL" sz="1200" dirty="0">
                <a:solidFill>
                  <a:schemeClr val="bg2"/>
                </a:solidFill>
                <a:latin typeface="Gill Sans MT"/>
              </a:rPr>
              <a:t>2020: </a:t>
            </a:r>
            <a:r>
              <a:rPr lang="nl-NL" sz="1200" err="1">
                <a:solidFill>
                  <a:schemeClr val="bg2"/>
                </a:solidFill>
                <a:latin typeface="Gill Sans MT"/>
              </a:rPr>
              <a:t>hemicolectomie</a:t>
            </a:r>
            <a:r>
              <a:rPr lang="nl-NL" sz="1200" dirty="0">
                <a:solidFill>
                  <a:schemeClr val="bg2"/>
                </a:solidFill>
                <a:latin typeface="Gill Sans MT"/>
              </a:rPr>
              <a:t> links met aanleggen stoma vanwege coloncarcinoom</a:t>
            </a:r>
            <a:br>
              <a:rPr lang="nl-NL" sz="1200" dirty="0">
                <a:latin typeface="Gill Sans MT"/>
              </a:rPr>
            </a:br>
            <a:r>
              <a:rPr lang="nl-NL" sz="1200" dirty="0">
                <a:solidFill>
                  <a:schemeClr val="bg2"/>
                </a:solidFill>
                <a:latin typeface="Gill Sans MT"/>
              </a:rPr>
              <a:t>2022: levermetastasen, peritonitis </a:t>
            </a:r>
            <a:r>
              <a:rPr lang="nl-NL" sz="1200" err="1">
                <a:solidFill>
                  <a:schemeClr val="bg2"/>
                </a:solidFill>
                <a:latin typeface="Gill Sans MT"/>
              </a:rPr>
              <a:t>carcinomatosa</a:t>
            </a:r>
            <a:r>
              <a:rPr lang="nl-NL" sz="1200" dirty="0">
                <a:solidFill>
                  <a:schemeClr val="bg2"/>
                </a:solidFill>
                <a:latin typeface="Gill Sans MT"/>
              </a:rPr>
              <a:t> </a:t>
            </a:r>
          </a:p>
          <a:p>
            <a:r>
              <a:rPr lang="nl-NL" sz="1200" dirty="0">
                <a:solidFill>
                  <a:schemeClr val="bg2"/>
                </a:solidFill>
                <a:latin typeface="Gill Sans MT"/>
              </a:rPr>
              <a:t>Correspondentie:</a:t>
            </a:r>
            <a:br>
              <a:rPr lang="nl-NL" sz="1200" dirty="0">
                <a:latin typeface="Gill Sans MT"/>
              </a:rPr>
            </a:br>
            <a:r>
              <a:rPr lang="nl-NL" sz="1200" dirty="0">
                <a:solidFill>
                  <a:schemeClr val="bg2"/>
                </a:solidFill>
                <a:latin typeface="Gill Sans MT"/>
              </a:rPr>
              <a:t>Brief oncoloog (2 weken geleden): forse progressie van peritoneale metastasen onder 2</a:t>
            </a:r>
            <a:r>
              <a:rPr lang="nl-NL" sz="700" baseline="30000" dirty="0">
                <a:solidFill>
                  <a:schemeClr val="bg2"/>
                </a:solidFill>
                <a:latin typeface="Gill Sans MT"/>
              </a:rPr>
              <a:t>e</a:t>
            </a:r>
            <a:r>
              <a:rPr lang="nl-NL" sz="1200" dirty="0">
                <a:solidFill>
                  <a:schemeClr val="bg2"/>
                </a:solidFill>
                <a:latin typeface="Gill Sans MT"/>
              </a:rPr>
              <a:t> lijn chemotherapie. Best </a:t>
            </a:r>
            <a:r>
              <a:rPr lang="nl-NL" sz="1200" err="1">
                <a:solidFill>
                  <a:schemeClr val="bg2"/>
                </a:solidFill>
                <a:latin typeface="Gill Sans MT"/>
              </a:rPr>
              <a:t>supportive</a:t>
            </a:r>
            <a:r>
              <a:rPr lang="nl-NL" sz="1200" dirty="0">
                <a:solidFill>
                  <a:schemeClr val="bg2"/>
                </a:solidFill>
                <a:latin typeface="Gill Sans MT"/>
              </a:rPr>
              <a:t> care. </a:t>
            </a:r>
          </a:p>
          <a:p>
            <a:r>
              <a:rPr lang="nl-NL" sz="1200" dirty="0">
                <a:solidFill>
                  <a:schemeClr val="bg2"/>
                </a:solidFill>
                <a:latin typeface="Gill Sans MT"/>
              </a:rPr>
              <a:t>Notities:</a:t>
            </a:r>
            <a:br>
              <a:rPr lang="nl-NL" sz="1200" dirty="0">
                <a:latin typeface="Gill Sans MT"/>
              </a:rPr>
            </a:br>
            <a:r>
              <a:rPr lang="nl-NL" sz="1200" dirty="0">
                <a:solidFill>
                  <a:schemeClr val="bg2"/>
                </a:solidFill>
                <a:latin typeface="Gill Sans MT"/>
              </a:rPr>
              <a:t>Telefonisch contact huisarts (8 dagen geleden): verdrietig nieuws gehad. Ook opgelucht dat er geen chemotherapie meer volgt. Lichamelijk nu weinig klachten. Wel weinig eetlust en inmiddels 15 kilo afgevallen t.o.v. vorig jaar. Buikpijn onder controle met </a:t>
            </a:r>
            <a:r>
              <a:rPr lang="nl-NL" sz="1200" err="1">
                <a:solidFill>
                  <a:schemeClr val="bg2"/>
                </a:solidFill>
                <a:latin typeface="Gill Sans MT"/>
              </a:rPr>
              <a:t>oxycodon</a:t>
            </a:r>
            <a:r>
              <a:rPr lang="nl-NL" sz="1200" dirty="0">
                <a:solidFill>
                  <a:schemeClr val="bg2"/>
                </a:solidFill>
                <a:latin typeface="Gill Sans MT"/>
              </a:rPr>
              <a:t>. </a:t>
            </a:r>
          </a:p>
          <a:p>
            <a:r>
              <a:rPr lang="nl-NL" sz="1200" dirty="0">
                <a:solidFill>
                  <a:schemeClr val="bg2"/>
                </a:solidFill>
                <a:latin typeface="Gill Sans MT"/>
              </a:rPr>
              <a:t>Medicatie:</a:t>
            </a:r>
            <a:br>
              <a:rPr lang="nl-NL" sz="1200" dirty="0">
                <a:latin typeface="Gill Sans MT"/>
              </a:rPr>
            </a:br>
            <a:r>
              <a:rPr lang="nl-NL" sz="1200" err="1">
                <a:solidFill>
                  <a:schemeClr val="bg2"/>
                </a:solidFill>
                <a:latin typeface="Gill Sans MT"/>
              </a:rPr>
              <a:t>Oxycodon</a:t>
            </a:r>
            <a:r>
              <a:rPr lang="nl-NL" sz="1200" dirty="0">
                <a:solidFill>
                  <a:schemeClr val="bg2"/>
                </a:solidFill>
                <a:latin typeface="Gill Sans MT"/>
              </a:rPr>
              <a:t> </a:t>
            </a:r>
            <a:r>
              <a:rPr lang="nl-NL" sz="1200" err="1">
                <a:solidFill>
                  <a:schemeClr val="bg2"/>
                </a:solidFill>
                <a:latin typeface="Gill Sans MT"/>
              </a:rPr>
              <a:t>mga</a:t>
            </a:r>
            <a:r>
              <a:rPr lang="nl-NL" sz="1200" dirty="0">
                <a:solidFill>
                  <a:schemeClr val="bg2"/>
                </a:solidFill>
                <a:latin typeface="Gill Sans MT"/>
              </a:rPr>
              <a:t> 2dd20mg</a:t>
            </a:r>
            <a:br>
              <a:rPr lang="nl-NL" sz="1200" dirty="0">
                <a:latin typeface="Gill Sans MT"/>
              </a:rPr>
            </a:br>
            <a:r>
              <a:rPr lang="nl-NL" sz="1200" err="1">
                <a:solidFill>
                  <a:schemeClr val="bg2"/>
                </a:solidFill>
                <a:latin typeface="Gill Sans MT"/>
              </a:rPr>
              <a:t>Oxycodon</a:t>
            </a:r>
            <a:r>
              <a:rPr lang="nl-NL" sz="1200" dirty="0">
                <a:solidFill>
                  <a:schemeClr val="bg2"/>
                </a:solidFill>
                <a:latin typeface="Gill Sans MT"/>
              </a:rPr>
              <a:t> zo nodig 10mg (max 6dd).</a:t>
            </a:r>
            <a:br>
              <a:rPr lang="nl-NL" sz="1200" dirty="0">
                <a:latin typeface="Gill Sans MT"/>
              </a:rPr>
            </a:br>
            <a:r>
              <a:rPr lang="nl-NL" sz="1200" err="1">
                <a:solidFill>
                  <a:schemeClr val="bg2"/>
                </a:solidFill>
                <a:latin typeface="Gill Sans MT"/>
              </a:rPr>
              <a:t>Movicolon</a:t>
            </a:r>
            <a:r>
              <a:rPr lang="nl-NL" sz="1200" dirty="0">
                <a:solidFill>
                  <a:schemeClr val="bg2"/>
                </a:solidFill>
                <a:latin typeface="Gill Sans MT"/>
              </a:rPr>
              <a:t> 1 sachet zo nodig</a:t>
            </a:r>
            <a:br>
              <a:rPr lang="nl-NL" sz="1200" dirty="0">
                <a:latin typeface="Gill Sans MT"/>
              </a:rPr>
            </a:br>
            <a:r>
              <a:rPr lang="nl-NL" sz="1200" dirty="0">
                <a:solidFill>
                  <a:schemeClr val="bg2"/>
                </a:solidFill>
                <a:latin typeface="Gill Sans MT"/>
              </a:rPr>
              <a:t>Hydrochloorthiazide 1dd12,5mg</a:t>
            </a:r>
            <a:br>
              <a:rPr lang="nl-NL" sz="1200" dirty="0">
                <a:latin typeface="Gill Sans MT"/>
              </a:rPr>
            </a:br>
            <a:r>
              <a:rPr lang="nl-NL" sz="1200" err="1">
                <a:solidFill>
                  <a:schemeClr val="bg2"/>
                </a:solidFill>
                <a:latin typeface="Gill Sans MT"/>
              </a:rPr>
              <a:t>Timolol</a:t>
            </a:r>
            <a:r>
              <a:rPr lang="nl-NL" sz="1200" dirty="0">
                <a:solidFill>
                  <a:schemeClr val="bg2"/>
                </a:solidFill>
                <a:latin typeface="Gill Sans MT"/>
              </a:rPr>
              <a:t> oogdruppels 2dd1 druppel </a:t>
            </a:r>
            <a:r>
              <a:rPr lang="nl-NL" sz="1200" err="1">
                <a:solidFill>
                  <a:schemeClr val="bg2"/>
                </a:solidFill>
                <a:latin typeface="Gill Sans MT"/>
              </a:rPr>
              <a:t>bdz</a:t>
            </a:r>
            <a:br>
              <a:rPr lang="nl-NL" sz="1200" dirty="0">
                <a:latin typeface="Gill Sans MT"/>
              </a:rPr>
            </a:br>
            <a:br>
              <a:rPr lang="nl-NL" sz="1200" dirty="0">
                <a:latin typeface="Gill Sans MT"/>
              </a:rPr>
            </a:br>
            <a:r>
              <a:rPr lang="nl-NL" sz="1200" dirty="0">
                <a:solidFill>
                  <a:schemeClr val="bg2"/>
                </a:solidFill>
                <a:latin typeface="Gill Sans MT"/>
              </a:rPr>
              <a:t>Triage vandaag:</a:t>
            </a:r>
            <a:br>
              <a:rPr lang="nl-NL" sz="1200" dirty="0">
                <a:latin typeface="Gill Sans MT"/>
              </a:rPr>
            </a:br>
            <a:r>
              <a:rPr lang="nl-NL" sz="1200" dirty="0">
                <a:solidFill>
                  <a:schemeClr val="bg2"/>
                </a:solidFill>
                <a:latin typeface="Gill Sans MT"/>
              </a:rPr>
              <a:t>Echtgenote belt. Gedurende het weekend steeds meer buikpijn. De buikpijn begon rechts, nu door de gehele buik. </a:t>
            </a:r>
            <a:r>
              <a:rPr lang="nl-NL" sz="1200" err="1">
                <a:solidFill>
                  <a:schemeClr val="bg2"/>
                </a:solidFill>
                <a:latin typeface="Gill Sans MT"/>
              </a:rPr>
              <a:t>Oxycodon</a:t>
            </a:r>
            <a:r>
              <a:rPr lang="nl-NL" sz="1200" dirty="0">
                <a:solidFill>
                  <a:schemeClr val="bg2"/>
                </a:solidFill>
                <a:latin typeface="Gill Sans MT"/>
              </a:rPr>
              <a:t> uitgebraakt en sinds vannacht onhoudbare pijn. Meneer staat kromgebogen in de gang.</a:t>
            </a:r>
            <a:br>
              <a:rPr lang="nl-NL" sz="1200" dirty="0">
                <a:latin typeface="Gill Sans MT"/>
              </a:rPr>
            </a:br>
            <a:r>
              <a:rPr lang="nl-NL" sz="1200" dirty="0">
                <a:solidFill>
                  <a:schemeClr val="bg2"/>
                </a:solidFill>
                <a:latin typeface="Gill Sans MT"/>
              </a:rPr>
              <a:t>Plan: huisbezoek.</a:t>
            </a:r>
          </a:p>
          <a:p>
            <a:pPr algn="ctr"/>
            <a:endParaRPr lang="nl-NL" b="1" dirty="0">
              <a:solidFill>
                <a:schemeClr val="bg2"/>
              </a:solidFill>
              <a:latin typeface="+mn-lt"/>
              <a:cs typeface="Calibri"/>
            </a:endParaRPr>
          </a:p>
        </p:txBody>
      </p:sp>
    </p:spTree>
    <p:extLst>
      <p:ext uri="{BB962C8B-B14F-4D97-AF65-F5344CB8AC3E}">
        <p14:creationId xmlns:p14="http://schemas.microsoft.com/office/powerpoint/2010/main" val="346501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01E8B697-86D1-54C7-EC90-54BCEAF5491F}"/>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10;&#10;Automatisch gegenereerde beschrijving">
            <a:extLst>
              <a:ext uri="{FF2B5EF4-FFF2-40B4-BE49-F238E27FC236}">
                <a16:creationId xmlns:a16="http://schemas.microsoft.com/office/drawing/2014/main" id="{3F958D33-5B65-CC5D-A6FD-19F548EB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892365B0-4F89-F811-92D5-2B8AFC959EB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7" name="Tijdelijke aanduiding voor voettekst 4">
            <a:extLst>
              <a:ext uri="{FF2B5EF4-FFF2-40B4-BE49-F238E27FC236}">
                <a16:creationId xmlns:a16="http://schemas.microsoft.com/office/drawing/2014/main" id="{9F67C918-99C9-916A-EEF8-C6EAF0E1F68C}"/>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8" name="Tijdelijke aanduiding voor dianummer 5">
            <a:extLst>
              <a:ext uri="{FF2B5EF4-FFF2-40B4-BE49-F238E27FC236}">
                <a16:creationId xmlns:a16="http://schemas.microsoft.com/office/drawing/2014/main" id="{F2908F80-5056-B871-B131-97B9E7E8B475}"/>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13</a:t>
            </a:fld>
            <a:endParaRPr lang="nl-NL"/>
          </a:p>
        </p:txBody>
      </p:sp>
      <p:sp>
        <p:nvSpPr>
          <p:cNvPr id="11" name="Titel 1">
            <a:extLst>
              <a:ext uri="{FF2B5EF4-FFF2-40B4-BE49-F238E27FC236}">
                <a16:creationId xmlns:a16="http://schemas.microsoft.com/office/drawing/2014/main" id="{44B3F236-3F12-1E91-15BE-7A740B1A4B32}"/>
              </a:ext>
            </a:extLst>
          </p:cNvPr>
          <p:cNvSpPr txBox="1">
            <a:spLocks/>
          </p:cNvSpPr>
          <p:nvPr/>
        </p:nvSpPr>
        <p:spPr>
          <a:xfrm>
            <a:off x="622570" y="703339"/>
            <a:ext cx="10982528" cy="4882400"/>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dirty="0">
                <a:solidFill>
                  <a:schemeClr val="bg2"/>
                </a:solidFill>
                <a:latin typeface="Gill Sans MT"/>
              </a:rPr>
              <a:t>Huisbezoek.</a:t>
            </a:r>
            <a:br>
              <a:rPr lang="nl-NL" sz="1200" dirty="0">
                <a:solidFill>
                  <a:schemeClr val="bg2"/>
                </a:solidFill>
                <a:latin typeface="Gill Sans MT"/>
              </a:rPr>
            </a:br>
            <a:r>
              <a:rPr lang="nl-NL" sz="1200" dirty="0">
                <a:solidFill>
                  <a:schemeClr val="bg2"/>
                </a:solidFill>
                <a:latin typeface="Gill Sans MT"/>
              </a:rPr>
              <a:t>Bij aankomst staat de voordeur al open. Mevrouw Jacobs is zichtbaar opgelucht dat je er bent. Meneer Jacobs staat nog steeds kromgebogen tegen de leuning van de trap. Onder hem staat een emmer voor als hij moet braken. Ondanks de gangverlichting valt op hoe geel patiënt ziet. Na een korte begroeting concentreert hij zich opnieuw op de pijn. Op dit moment is een gesprek niet goed mogelijk.</a:t>
            </a:r>
            <a:br>
              <a:rPr lang="nl-NL" sz="1200" dirty="0">
                <a:solidFill>
                  <a:schemeClr val="bg2"/>
                </a:solidFill>
                <a:latin typeface="Gill Sans MT"/>
              </a:rPr>
            </a:br>
            <a:br>
              <a:rPr lang="nl-NL" sz="1200" dirty="0">
                <a:solidFill>
                  <a:schemeClr val="bg2"/>
                </a:solidFill>
                <a:latin typeface="Gill Sans MT"/>
              </a:rPr>
            </a:br>
            <a:r>
              <a:rPr lang="nl-NL" sz="1200" dirty="0">
                <a:solidFill>
                  <a:schemeClr val="bg2"/>
                </a:solidFill>
                <a:latin typeface="Gill Sans MT"/>
              </a:rPr>
              <a:t>Hetero-anamnese met echtgenote:</a:t>
            </a:r>
            <a:br>
              <a:rPr lang="nl-NL" sz="1200" dirty="0">
                <a:solidFill>
                  <a:schemeClr val="bg2"/>
                </a:solidFill>
                <a:latin typeface="Gill Sans MT"/>
              </a:rPr>
            </a:br>
            <a:r>
              <a:rPr lang="nl-NL" sz="1200" dirty="0">
                <a:solidFill>
                  <a:schemeClr val="bg2"/>
                </a:solidFill>
                <a:latin typeface="Gill Sans MT"/>
              </a:rPr>
              <a:t>“We hebben vrijdag een hele fijne dag gehad. Samen met de kinderen uit eten geweest. Bart hield zich veel groter dan hij is, maar hij heeft zichtbaar genoten. Zaterdag heeft hij de hele dag op de bank gelegen om bij te komen. Zaterdagavond ineens meer buikpijn dan anders en ook 1x gebraakt. Ik dacht dat het misschien aan de vissoep van vrijdag lag. Zondag werd de buikpijn steeds meer. Ik zie zijn buik ook boller worden. Vannacht was de pijn ondragelijk en hielp ook de </a:t>
            </a:r>
            <a:r>
              <a:rPr lang="nl-NL" sz="1200" err="1">
                <a:solidFill>
                  <a:schemeClr val="bg2"/>
                </a:solidFill>
                <a:latin typeface="Gill Sans MT"/>
              </a:rPr>
              <a:t>oxycodon</a:t>
            </a:r>
            <a:r>
              <a:rPr lang="nl-NL" sz="1200" dirty="0">
                <a:solidFill>
                  <a:schemeClr val="bg2"/>
                </a:solidFill>
                <a:latin typeface="Gill Sans MT"/>
              </a:rPr>
              <a:t> nauwelijks meer. Vanmorgen heeft hij al 4x gebraakt en wil hij niet meer zitten of liggen”.</a:t>
            </a:r>
          </a:p>
          <a:p>
            <a:endParaRPr lang="nl-NL" sz="1200" dirty="0">
              <a:solidFill>
                <a:schemeClr val="bg2"/>
              </a:solidFill>
              <a:latin typeface="Gill Sans MT"/>
            </a:endParaRPr>
          </a:p>
          <a:p>
            <a:r>
              <a:rPr lang="nl-NL" sz="1200" dirty="0">
                <a:solidFill>
                  <a:schemeClr val="bg2"/>
                </a:solidFill>
                <a:latin typeface="Gill Sans MT"/>
              </a:rPr>
              <a:t>Plan: morfine 10mg subcutaan.  </a:t>
            </a:r>
            <a:br>
              <a:rPr lang="nl-NL" sz="1200" dirty="0">
                <a:solidFill>
                  <a:schemeClr val="bg2"/>
                </a:solidFill>
                <a:latin typeface="Gill Sans MT"/>
              </a:rPr>
            </a:br>
            <a:r>
              <a:rPr lang="nl-NL" sz="1200" dirty="0">
                <a:solidFill>
                  <a:schemeClr val="bg2"/>
                </a:solidFill>
                <a:latin typeface="Gill Sans MT"/>
              </a:rPr>
              <a:t>Nadien ontspant patiënt geleidelijk en kun je hem op bed onderzoeken.</a:t>
            </a:r>
          </a:p>
          <a:p>
            <a:endParaRPr lang="nl-NL" sz="1200" dirty="0">
              <a:solidFill>
                <a:schemeClr val="bg2"/>
              </a:solidFill>
              <a:latin typeface="Gill Sans MT"/>
            </a:endParaRPr>
          </a:p>
          <a:p>
            <a:r>
              <a:rPr lang="nl-NL" sz="1200" dirty="0">
                <a:solidFill>
                  <a:schemeClr val="bg2"/>
                </a:solidFill>
                <a:latin typeface="Gill Sans MT"/>
              </a:rPr>
              <a:t>Lichamelijk onderzoek:</a:t>
            </a:r>
            <a:br>
              <a:rPr lang="nl-NL" sz="1200" dirty="0">
                <a:solidFill>
                  <a:schemeClr val="bg2"/>
                </a:solidFill>
                <a:latin typeface="Gill Sans MT"/>
              </a:rPr>
            </a:br>
            <a:r>
              <a:rPr lang="nl-NL" sz="1200" err="1">
                <a:solidFill>
                  <a:schemeClr val="bg2"/>
                </a:solidFill>
                <a:latin typeface="Gill Sans MT"/>
              </a:rPr>
              <a:t>Cachectische</a:t>
            </a:r>
            <a:r>
              <a:rPr lang="nl-NL" sz="1200" dirty="0">
                <a:solidFill>
                  <a:schemeClr val="bg2"/>
                </a:solidFill>
                <a:latin typeface="Gill Sans MT"/>
              </a:rPr>
              <a:t> en fors icterische man. </a:t>
            </a:r>
            <a:br>
              <a:rPr lang="nl-NL" sz="1200" dirty="0">
                <a:solidFill>
                  <a:schemeClr val="bg2"/>
                </a:solidFill>
                <a:latin typeface="Gill Sans MT"/>
              </a:rPr>
            </a:br>
            <a:r>
              <a:rPr lang="nl-NL" sz="1200" dirty="0">
                <a:solidFill>
                  <a:schemeClr val="bg2"/>
                </a:solidFill>
                <a:latin typeface="Gill Sans MT"/>
              </a:rPr>
              <a:t>RR 110/87mmHg, pols 110/min. </a:t>
            </a:r>
            <a:r>
              <a:rPr lang="nl-NL" sz="1200" err="1">
                <a:solidFill>
                  <a:schemeClr val="bg2"/>
                </a:solidFill>
                <a:latin typeface="Gill Sans MT"/>
              </a:rPr>
              <a:t>Sat</a:t>
            </a:r>
            <a:r>
              <a:rPr lang="nl-NL" sz="1200" dirty="0">
                <a:solidFill>
                  <a:schemeClr val="bg2"/>
                </a:solidFill>
                <a:latin typeface="Gill Sans MT"/>
              </a:rPr>
              <a:t> 99%. Temperatuur 37.0 graden.</a:t>
            </a:r>
            <a:br>
              <a:rPr lang="nl-NL" sz="1200" dirty="0">
                <a:solidFill>
                  <a:schemeClr val="bg2"/>
                </a:solidFill>
                <a:latin typeface="Gill Sans MT"/>
              </a:rPr>
            </a:br>
            <a:r>
              <a:rPr lang="nl-NL" sz="1200" dirty="0">
                <a:solidFill>
                  <a:schemeClr val="bg2"/>
                </a:solidFill>
                <a:latin typeface="Gill Sans MT"/>
              </a:rPr>
              <a:t>Thorax: VAG zonder bijgeluiden.</a:t>
            </a:r>
            <a:br>
              <a:rPr lang="nl-NL" sz="1200" dirty="0">
                <a:solidFill>
                  <a:schemeClr val="bg2"/>
                </a:solidFill>
                <a:latin typeface="Gill Sans MT"/>
              </a:rPr>
            </a:br>
            <a:r>
              <a:rPr lang="nl-NL" sz="1200" dirty="0">
                <a:solidFill>
                  <a:schemeClr val="bg2"/>
                </a:solidFill>
                <a:latin typeface="Gill Sans MT"/>
              </a:rPr>
              <a:t>Cor: s1s2 zonder souffles.</a:t>
            </a:r>
            <a:br>
              <a:rPr lang="nl-NL" sz="1200" dirty="0">
                <a:solidFill>
                  <a:schemeClr val="bg2"/>
                </a:solidFill>
                <a:latin typeface="Gill Sans MT"/>
              </a:rPr>
            </a:br>
            <a:r>
              <a:rPr lang="nl-NL" sz="1200" err="1">
                <a:solidFill>
                  <a:schemeClr val="bg2"/>
                </a:solidFill>
                <a:latin typeface="Gill Sans MT"/>
              </a:rPr>
              <a:t>Abd</a:t>
            </a:r>
            <a:r>
              <a:rPr lang="nl-NL" sz="1200" dirty="0">
                <a:solidFill>
                  <a:schemeClr val="bg2"/>
                </a:solidFill>
                <a:latin typeface="Gill Sans MT"/>
              </a:rPr>
              <a:t>: bolle buik. Stoma linker onderbuik, stomazakje niet gevuld. Auscultatie: nagenoeg stille buik met af en toe gootsteengeruis. Buik diffuus drukpijnlijk, geen duidelijk punctum maximum. </a:t>
            </a:r>
            <a:br>
              <a:rPr lang="nl-NL" sz="1200" dirty="0">
                <a:solidFill>
                  <a:schemeClr val="bg2"/>
                </a:solidFill>
                <a:latin typeface="Gill Sans MT"/>
              </a:rPr>
            </a:br>
            <a:r>
              <a:rPr lang="nl-NL" sz="1200" dirty="0">
                <a:solidFill>
                  <a:schemeClr val="bg2"/>
                </a:solidFill>
                <a:latin typeface="Gill Sans MT"/>
              </a:rPr>
              <a:t>Extremiteiten: slank en soepel.</a:t>
            </a:r>
          </a:p>
          <a:p>
            <a:endParaRPr lang="nl-NL" sz="1200" dirty="0">
              <a:solidFill>
                <a:schemeClr val="bg2"/>
              </a:solidFill>
              <a:latin typeface="Gill Sans MT"/>
            </a:endParaRPr>
          </a:p>
          <a:p>
            <a:r>
              <a:rPr lang="nl-NL" sz="1200" dirty="0">
                <a:solidFill>
                  <a:schemeClr val="bg2"/>
                </a:solidFill>
                <a:latin typeface="Gill Sans MT"/>
              </a:rPr>
              <a:t>Patiënt verzamelt zichtbaar moed bij elkaar en vraagt: “is dit het einde dokter?”</a:t>
            </a:r>
          </a:p>
          <a:p>
            <a:pPr algn="ctr"/>
            <a:endParaRPr lang="nl-NL" b="1" dirty="0">
              <a:solidFill>
                <a:schemeClr val="bg2"/>
              </a:solidFill>
              <a:latin typeface="+mn-lt"/>
              <a:cs typeface="Calibri"/>
            </a:endParaRPr>
          </a:p>
        </p:txBody>
      </p:sp>
    </p:spTree>
    <p:extLst>
      <p:ext uri="{BB962C8B-B14F-4D97-AF65-F5344CB8AC3E}">
        <p14:creationId xmlns:p14="http://schemas.microsoft.com/office/powerpoint/2010/main" val="2560827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8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8F58E1C7-D99B-AE0C-B2CC-DF1969B9D88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3" name="Tijdelijke aanduiding voor voettekst 4">
            <a:extLst>
              <a:ext uri="{FF2B5EF4-FFF2-40B4-BE49-F238E27FC236}">
                <a16:creationId xmlns:a16="http://schemas.microsoft.com/office/drawing/2014/main" id="{34431EF8-0766-A7E4-222A-B0F35F2C28BC}"/>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87215B51-4EBC-CA82-54E9-B92AFCA7AB98}"/>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14</a:t>
            </a:fld>
            <a:endParaRPr lang="nl-NL"/>
          </a:p>
        </p:txBody>
      </p:sp>
      <p:sp>
        <p:nvSpPr>
          <p:cNvPr id="8" name="Titel 1">
            <a:extLst>
              <a:ext uri="{FF2B5EF4-FFF2-40B4-BE49-F238E27FC236}">
                <a16:creationId xmlns:a16="http://schemas.microsoft.com/office/drawing/2014/main" id="{84DEFF48-75C5-B01F-D841-60A2A64C652C}"/>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Instructie</a:t>
            </a:r>
          </a:p>
        </p:txBody>
      </p:sp>
      <p:sp>
        <p:nvSpPr>
          <p:cNvPr id="9" name="Tijdelijke aanduiding voor tekst 3">
            <a:extLst>
              <a:ext uri="{FF2B5EF4-FFF2-40B4-BE49-F238E27FC236}">
                <a16:creationId xmlns:a16="http://schemas.microsoft.com/office/drawing/2014/main" id="{E8607968-D290-092E-A58B-DD1F25C8C4A4}"/>
              </a:ext>
            </a:extLst>
          </p:cNvPr>
          <p:cNvSpPr txBox="1">
            <a:spLocks/>
          </p:cNvSpPr>
          <p:nvPr/>
        </p:nvSpPr>
        <p:spPr>
          <a:xfrm>
            <a:off x="839788" y="2057400"/>
            <a:ext cx="849493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rtl="0" fontAlgn="base"/>
            <a:r>
              <a:rPr lang="nl-NL" sz="1800" b="1" i="0" u="none" strike="noStrike" dirty="0">
                <a:solidFill>
                  <a:schemeClr val="bg2"/>
                </a:solidFill>
                <a:effectLst/>
                <a:latin typeface="Gill Sans MT" panose="020B0502020104020203" pitchFamily="34" charset="0"/>
              </a:rPr>
              <a:t>Deel 1: </a:t>
            </a:r>
            <a:r>
              <a:rPr lang="nl-NL" sz="1800" b="0" i="0" dirty="0">
                <a:solidFill>
                  <a:schemeClr val="bg2"/>
                </a:solidFill>
                <a:effectLst/>
                <a:latin typeface="Gill Sans MT" panose="020B0502020104020203" pitchFamily="34" charset="0"/>
              </a:rPr>
              <a:t> </a:t>
            </a:r>
            <a:endParaRPr lang="nl-NL" sz="1800" b="0" i="0" dirty="0">
              <a:solidFill>
                <a:schemeClr val="bg2"/>
              </a:solidFill>
              <a:effectLst/>
              <a:latin typeface="Segoe UI" panose="020B0502040204020203" pitchFamily="34" charset="0"/>
            </a:endParaRPr>
          </a:p>
          <a:p>
            <a:pPr marL="342900" indent="-342900" algn="l" rtl="0" fontAlgn="base">
              <a:buFont typeface="+mj-lt"/>
              <a:buAutoNum type="arabicPeriod"/>
            </a:pPr>
            <a:r>
              <a:rPr lang="nl-NL" sz="1800" b="0" i="0" u="none" strike="noStrike" dirty="0">
                <a:solidFill>
                  <a:schemeClr val="bg2"/>
                </a:solidFill>
                <a:effectLst/>
                <a:latin typeface="Gill Sans MT" panose="020B0502020104020203" pitchFamily="34" charset="0"/>
              </a:rPr>
              <a:t>Welke hulpvraag heeft de patiënt? </a:t>
            </a:r>
            <a:r>
              <a:rPr lang="nl-NL" sz="1800" b="0" i="0" dirty="0">
                <a:solidFill>
                  <a:schemeClr val="bg2"/>
                </a:solidFill>
                <a:effectLst/>
                <a:latin typeface="Gill Sans MT" panose="020B0502020104020203" pitchFamily="34" charset="0"/>
              </a:rPr>
              <a:t> </a:t>
            </a:r>
          </a:p>
          <a:p>
            <a:pPr marL="342900" indent="-342900" algn="l" rtl="0" fontAlgn="base">
              <a:buFont typeface="+mj-lt"/>
              <a:buAutoNum type="arabicPeriod"/>
            </a:pPr>
            <a:r>
              <a:rPr lang="nl-NL" sz="1800" b="0" i="0" u="none" strike="noStrike" dirty="0">
                <a:solidFill>
                  <a:schemeClr val="bg2"/>
                </a:solidFill>
                <a:effectLst/>
                <a:latin typeface="Gill Sans MT" panose="020B0502020104020203" pitchFamily="34" charset="0"/>
              </a:rPr>
              <a:t>Wat wil je nog meer weten van de patiënt? Denk hierbij aan de 4 dimensies.</a:t>
            </a:r>
            <a:r>
              <a:rPr lang="nl-NL" sz="1800" b="0" i="0" dirty="0">
                <a:solidFill>
                  <a:schemeClr val="bg2"/>
                </a:solidFill>
                <a:effectLst/>
                <a:latin typeface="Gill Sans MT" panose="020B0502020104020203" pitchFamily="34" charset="0"/>
              </a:rPr>
              <a:t> </a:t>
            </a:r>
          </a:p>
          <a:p>
            <a:pPr marL="342900" indent="-342900" algn="l" rtl="0" fontAlgn="base">
              <a:buFont typeface="+mj-lt"/>
              <a:buAutoNum type="arabicPeriod"/>
            </a:pPr>
            <a:r>
              <a:rPr lang="nl-NL" sz="1800" b="0" i="0" u="none" strike="noStrike" dirty="0">
                <a:solidFill>
                  <a:schemeClr val="bg2"/>
                </a:solidFill>
                <a:effectLst/>
                <a:latin typeface="Gill Sans MT" panose="020B0502020104020203" pitchFamily="34" charset="0"/>
              </a:rPr>
              <a:t>Wat verwacht je dat er bij deze patiënt gaat gebeuren? Benoem drie toekomstscenario’s/stervensscenario’s binnen de fysieke dimensie.</a:t>
            </a:r>
            <a:r>
              <a:rPr lang="nl-NL" sz="1800" b="0" i="0" dirty="0">
                <a:solidFill>
                  <a:schemeClr val="bg2"/>
                </a:solidFill>
                <a:effectLst/>
                <a:latin typeface="Gill Sans MT" panose="020B0502020104020203" pitchFamily="34" charset="0"/>
              </a:rPr>
              <a:t> </a:t>
            </a:r>
            <a:br>
              <a:rPr lang="nl-NL" sz="1800" b="0" i="0" dirty="0">
                <a:solidFill>
                  <a:schemeClr val="bg2"/>
                </a:solidFill>
                <a:effectLst/>
                <a:latin typeface="Gill Sans MT" panose="020B0502020104020203" pitchFamily="34" charset="0"/>
              </a:rPr>
            </a:br>
            <a:r>
              <a:rPr lang="nl-NL" sz="1800" b="0" i="0" u="none" strike="noStrike" dirty="0">
                <a:solidFill>
                  <a:schemeClr val="bg2"/>
                </a:solidFill>
                <a:effectLst/>
                <a:latin typeface="Gill Sans MT" panose="020B0502020104020203" pitchFamily="34" charset="0"/>
              </a:rPr>
              <a:t>Benoem voor de andere 3 dimensies minimaal 1 toekomstscenario.</a:t>
            </a:r>
            <a:endParaRPr lang="nl-NL" b="0" i="0" dirty="0">
              <a:solidFill>
                <a:schemeClr val="bg2"/>
              </a:solidFill>
              <a:effectLst/>
              <a:latin typeface="Segoe UI" panose="020B0502040204020203" pitchFamily="34" charset="0"/>
            </a:endParaRPr>
          </a:p>
          <a:p>
            <a:endParaRPr lang="nl-NL" dirty="0">
              <a:solidFill>
                <a:schemeClr val="bg2"/>
              </a:solidFill>
            </a:endParaRPr>
          </a:p>
        </p:txBody>
      </p:sp>
    </p:spTree>
    <p:extLst>
      <p:ext uri="{BB962C8B-B14F-4D97-AF65-F5344CB8AC3E}">
        <p14:creationId xmlns:p14="http://schemas.microsoft.com/office/powerpoint/2010/main" val="93482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BE3E854C-427C-8478-CAAF-482C50C46D3C}"/>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10;&#10;Automatisch gegenereerde beschrijving">
            <a:extLst>
              <a:ext uri="{FF2B5EF4-FFF2-40B4-BE49-F238E27FC236}">
                <a16:creationId xmlns:a16="http://schemas.microsoft.com/office/drawing/2014/main" id="{F5AC3D1E-7E62-90FB-D8CC-FEEC46B0B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F28D20CA-0C87-77A0-7933-23E04A03960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7" name="Tijdelijke aanduiding voor voettekst 4">
            <a:extLst>
              <a:ext uri="{FF2B5EF4-FFF2-40B4-BE49-F238E27FC236}">
                <a16:creationId xmlns:a16="http://schemas.microsoft.com/office/drawing/2014/main" id="{C03157F5-61D0-FBA3-0954-906A4B88707D}"/>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8" name="Tijdelijke aanduiding voor dianummer 5">
            <a:extLst>
              <a:ext uri="{FF2B5EF4-FFF2-40B4-BE49-F238E27FC236}">
                <a16:creationId xmlns:a16="http://schemas.microsoft.com/office/drawing/2014/main" id="{9D3C22CE-0DE4-1EEA-62A9-BBA542A24FAD}"/>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15</a:t>
            </a:fld>
            <a:endParaRPr lang="nl-NL"/>
          </a:p>
        </p:txBody>
      </p:sp>
      <p:sp>
        <p:nvSpPr>
          <p:cNvPr id="11" name="Titel 1">
            <a:extLst>
              <a:ext uri="{FF2B5EF4-FFF2-40B4-BE49-F238E27FC236}">
                <a16:creationId xmlns:a16="http://schemas.microsoft.com/office/drawing/2014/main" id="{F2791C19-CF7C-BA2E-A580-3A0FAF764A58}"/>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solidFill>
                  <a:schemeClr val="bg2"/>
                </a:solidFill>
                <a:latin typeface="+mn-lt"/>
              </a:rPr>
              <a:t>Casus deel 2</a:t>
            </a:r>
          </a:p>
        </p:txBody>
      </p:sp>
    </p:spTree>
    <p:extLst>
      <p:ext uri="{BB962C8B-B14F-4D97-AF65-F5344CB8AC3E}">
        <p14:creationId xmlns:p14="http://schemas.microsoft.com/office/powerpoint/2010/main" val="386523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BE3E854C-427C-8478-CAAF-482C50C46D3C}"/>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10;&#10;Automatisch gegenereerde beschrijving">
            <a:extLst>
              <a:ext uri="{FF2B5EF4-FFF2-40B4-BE49-F238E27FC236}">
                <a16:creationId xmlns:a16="http://schemas.microsoft.com/office/drawing/2014/main" id="{F5AC3D1E-7E62-90FB-D8CC-FEEC46B0B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F28D20CA-0C87-77A0-7933-23E04A03960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a:p>
        </p:txBody>
      </p:sp>
      <p:sp>
        <p:nvSpPr>
          <p:cNvPr id="7" name="Tijdelijke aanduiding voor voettekst 4">
            <a:extLst>
              <a:ext uri="{FF2B5EF4-FFF2-40B4-BE49-F238E27FC236}">
                <a16:creationId xmlns:a16="http://schemas.microsoft.com/office/drawing/2014/main" id="{C03157F5-61D0-FBA3-0954-906A4B88707D}"/>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8" name="Tijdelijke aanduiding voor dianummer 5">
            <a:extLst>
              <a:ext uri="{FF2B5EF4-FFF2-40B4-BE49-F238E27FC236}">
                <a16:creationId xmlns:a16="http://schemas.microsoft.com/office/drawing/2014/main" id="{9D3C22CE-0DE4-1EEA-62A9-BBA542A24FAD}"/>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16</a:t>
            </a:fld>
            <a:endParaRPr lang="nl-NL"/>
          </a:p>
        </p:txBody>
      </p:sp>
      <p:sp>
        <p:nvSpPr>
          <p:cNvPr id="11" name="Titel 1">
            <a:extLst>
              <a:ext uri="{FF2B5EF4-FFF2-40B4-BE49-F238E27FC236}">
                <a16:creationId xmlns:a16="http://schemas.microsoft.com/office/drawing/2014/main" id="{F2791C19-CF7C-BA2E-A580-3A0FAF764A58}"/>
              </a:ext>
            </a:extLst>
          </p:cNvPr>
          <p:cNvSpPr txBox="1">
            <a:spLocks/>
          </p:cNvSpPr>
          <p:nvPr/>
        </p:nvSpPr>
        <p:spPr>
          <a:xfrm>
            <a:off x="622570" y="1673157"/>
            <a:ext cx="10982528" cy="3219855"/>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400" b="1" dirty="0">
                <a:solidFill>
                  <a:schemeClr val="bg2"/>
                </a:solidFill>
                <a:latin typeface="Gill Sans MT"/>
                <a:cs typeface="Calibri"/>
              </a:rPr>
              <a:t>Vervolg casus:</a:t>
            </a:r>
            <a:endParaRPr lang="en-US" sz="1400" dirty="0">
              <a:solidFill>
                <a:schemeClr val="bg2"/>
              </a:solidFill>
              <a:cs typeface="Calibri Light"/>
            </a:endParaRPr>
          </a:p>
          <a:p>
            <a:br>
              <a:rPr lang="nl-NL" sz="1400" b="1" dirty="0">
                <a:latin typeface="Gill Sans MT"/>
                <a:cs typeface="Calibri"/>
              </a:rPr>
            </a:br>
            <a:r>
              <a:rPr lang="nl-NL" sz="1400" b="1" dirty="0">
                <a:solidFill>
                  <a:schemeClr val="bg2"/>
                </a:solidFill>
                <a:latin typeface="Gill Sans MT"/>
                <a:cs typeface="Calibri"/>
              </a:rPr>
              <a:t>Fysieke dimensie: </a:t>
            </a:r>
            <a:r>
              <a:rPr lang="nl-NL" sz="1400" dirty="0">
                <a:solidFill>
                  <a:schemeClr val="bg2"/>
                </a:solidFill>
                <a:latin typeface="Gill Sans MT"/>
                <a:cs typeface="Calibri"/>
              </a:rPr>
              <a:t>de afgelopen 8 dagen was de ontlasting moeizaam. Het stoma wat normaliter 4-6x per dag productie gaf, was nu nog maar 1x/dag. De consistentie varieert erg van waterdun tot brijig. </a:t>
            </a:r>
            <a:br>
              <a:rPr lang="nl-NL" sz="1400" dirty="0">
                <a:latin typeface="Gill Sans MT"/>
                <a:cs typeface="Calibri"/>
              </a:rPr>
            </a:br>
            <a:r>
              <a:rPr lang="nl-NL" sz="1400" dirty="0">
                <a:solidFill>
                  <a:schemeClr val="bg2"/>
                </a:solidFill>
                <a:latin typeface="Gill Sans MT"/>
                <a:cs typeface="Calibri"/>
              </a:rPr>
              <a:t>De buikpijn begon in de rechter onderbuik maar is nu diffuus door de gehele buik aanwezig. VAS score van 9. Het braken is hinderlijk, maar veel minder erg dan de pijn.</a:t>
            </a:r>
            <a:br>
              <a:rPr lang="nl-NL" sz="1400" dirty="0">
                <a:latin typeface="Gill Sans MT"/>
                <a:cs typeface="Calibri"/>
              </a:rPr>
            </a:br>
            <a:r>
              <a:rPr lang="nl-NL" sz="1400" dirty="0">
                <a:solidFill>
                  <a:schemeClr val="bg2"/>
                </a:solidFill>
                <a:latin typeface="Gill Sans MT"/>
                <a:cs typeface="Calibri"/>
              </a:rPr>
              <a:t>Het geelzien lijkt met de dag erger te worden. Inmiddels geeft het vervelende jeuk op de borst en buik.</a:t>
            </a:r>
            <a:br>
              <a:rPr lang="nl-NL" sz="1400" b="1" dirty="0">
                <a:latin typeface="Gill Sans MT"/>
                <a:cs typeface="Calibri"/>
              </a:rPr>
            </a:br>
            <a:br>
              <a:rPr lang="nl-NL" sz="1400" b="1" dirty="0">
                <a:latin typeface="Gill Sans MT"/>
                <a:cs typeface="Calibri"/>
              </a:rPr>
            </a:br>
            <a:r>
              <a:rPr lang="nl-NL" sz="1400" b="1" dirty="0">
                <a:solidFill>
                  <a:schemeClr val="bg2"/>
                </a:solidFill>
                <a:latin typeface="Gill Sans MT"/>
                <a:cs typeface="Calibri"/>
              </a:rPr>
              <a:t>Psychische dimensie:</a:t>
            </a:r>
            <a:r>
              <a:rPr lang="nl-NL" sz="1400" dirty="0">
                <a:solidFill>
                  <a:schemeClr val="bg2"/>
                </a:solidFill>
                <a:latin typeface="Gill Sans MT"/>
                <a:cs typeface="Calibri"/>
              </a:rPr>
              <a:t> de afgelopen dagen was meneer Jacobs stiller dan anders. Hij piekert veel waardoor het slapen moeilijk gaat. Het lukt hem deels dit met zijn echtgenote te bespreken, maar hij probeert zich ook groot te houden. Daarnaast overvalt angst voor het onbekende hem regelmatig. ‘Wat gaat er met me gebeuren?’</a:t>
            </a:r>
            <a:endParaRPr lang="nl-NL" sz="1400">
              <a:solidFill>
                <a:schemeClr val="bg2"/>
              </a:solidFill>
              <a:cs typeface="Calibri Light"/>
            </a:endParaRPr>
          </a:p>
          <a:p>
            <a:endParaRPr lang="nl-NL" sz="1400" dirty="0">
              <a:solidFill>
                <a:schemeClr val="bg2"/>
              </a:solidFill>
              <a:latin typeface="Gill Sans MT"/>
              <a:cs typeface="Calibri"/>
            </a:endParaRPr>
          </a:p>
          <a:p>
            <a:r>
              <a:rPr lang="nl-NL" sz="1400" b="1" dirty="0">
                <a:solidFill>
                  <a:schemeClr val="bg2"/>
                </a:solidFill>
                <a:latin typeface="Gill Sans MT"/>
                <a:cs typeface="Calibri"/>
              </a:rPr>
              <a:t>Sociale dimensie</a:t>
            </a:r>
            <a:r>
              <a:rPr lang="nl-NL" sz="1400" dirty="0">
                <a:solidFill>
                  <a:schemeClr val="bg2"/>
                </a:solidFill>
                <a:latin typeface="Gill Sans MT"/>
                <a:cs typeface="Calibri"/>
              </a:rPr>
              <a:t>: vooral de kinderen hebben het erg moeilijk. De dochter van meneer Jacobs is 12 weken zwanger en zij hoopt dat haar vader zijn 1</a:t>
            </a:r>
            <a:r>
              <a:rPr lang="nl-NL" sz="800" baseline="30000" dirty="0">
                <a:solidFill>
                  <a:schemeClr val="bg2"/>
                </a:solidFill>
                <a:latin typeface="Gill Sans MT"/>
                <a:cs typeface="Calibri"/>
              </a:rPr>
              <a:t>e</a:t>
            </a:r>
            <a:r>
              <a:rPr lang="nl-NL" sz="1400" dirty="0">
                <a:solidFill>
                  <a:schemeClr val="bg2"/>
                </a:solidFill>
                <a:latin typeface="Gill Sans MT"/>
                <a:cs typeface="Calibri"/>
              </a:rPr>
              <a:t> kleinkind nog mag ontmoeten. Meneer Jacobs voelt aan alles dat hij dat niet gaat halen. Het lukt hem nog niet dit bespreekbaar te maken met zijn dochter. </a:t>
            </a:r>
            <a:br>
              <a:rPr lang="nl-NL" sz="1400" dirty="0">
                <a:latin typeface="Gill Sans MT"/>
                <a:cs typeface="Calibri"/>
              </a:rPr>
            </a:br>
            <a:r>
              <a:rPr lang="nl-NL" sz="1400" dirty="0">
                <a:solidFill>
                  <a:schemeClr val="bg2"/>
                </a:solidFill>
                <a:latin typeface="Gill Sans MT"/>
                <a:cs typeface="Calibri"/>
              </a:rPr>
              <a:t>De zoon van meneer Jacobs is marinier en vindt het moeilijk om over gevoelens te praten.</a:t>
            </a:r>
          </a:p>
          <a:p>
            <a:endParaRPr lang="nl-NL" sz="1400" dirty="0">
              <a:solidFill>
                <a:schemeClr val="bg2"/>
              </a:solidFill>
              <a:latin typeface="Gill Sans MT"/>
              <a:cs typeface="Calibri"/>
            </a:endParaRPr>
          </a:p>
          <a:p>
            <a:r>
              <a:rPr lang="nl-NL" sz="1400" b="1" dirty="0">
                <a:solidFill>
                  <a:schemeClr val="bg2"/>
                </a:solidFill>
                <a:latin typeface="Gill Sans MT"/>
                <a:cs typeface="Calibri"/>
              </a:rPr>
              <a:t>Zingevingsdimensie</a:t>
            </a:r>
            <a:r>
              <a:rPr lang="nl-NL" sz="1400" dirty="0">
                <a:solidFill>
                  <a:schemeClr val="bg2"/>
                </a:solidFill>
                <a:latin typeface="Gill Sans MT"/>
                <a:cs typeface="Calibri"/>
              </a:rPr>
              <a:t>: meneer Jacobs is katholiek opgevoed, maar niet meer praktiserend. Na de dood is er niets meer, aldus meneer Jacobs.  </a:t>
            </a:r>
            <a:endParaRPr lang="nl-NL" sz="1400">
              <a:solidFill>
                <a:schemeClr val="bg2"/>
              </a:solidFill>
              <a:cs typeface="Calibri Light"/>
            </a:endParaRPr>
          </a:p>
          <a:p>
            <a:pPr algn="ctr"/>
            <a:endParaRPr lang="nl-NL" sz="5400" b="1" dirty="0">
              <a:solidFill>
                <a:schemeClr val="bg2"/>
              </a:solidFill>
              <a:latin typeface="+mn-lt"/>
              <a:ea typeface="Calibri"/>
              <a:cs typeface="Calibri"/>
            </a:endParaRPr>
          </a:p>
        </p:txBody>
      </p:sp>
    </p:spTree>
    <p:extLst>
      <p:ext uri="{BB962C8B-B14F-4D97-AF65-F5344CB8AC3E}">
        <p14:creationId xmlns:p14="http://schemas.microsoft.com/office/powerpoint/2010/main" val="10453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fld id="{22481D70-9B53-413A-8B97-9D11F2A149C3}" type="datetimeFigureOut">
              <a:rPr lang="nl-NL" smtClean="0"/>
              <a:t>22-2-2024</a:t>
            </a:fld>
            <a:endParaRPr lang="nl-NL" dirty="0"/>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fld id="{15D51494-76CF-451E-B46E-2F608511F514}" type="slidenum">
              <a:rPr lang="nl-NL" smtClean="0"/>
              <a:t>17</a:t>
            </a:fld>
            <a:endParaRPr lang="nl-NL"/>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Instructie</a:t>
            </a: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9" y="2057400"/>
            <a:ext cx="7620630"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sz="1800" b="1" i="0" u="none" strike="noStrike" dirty="0">
                <a:solidFill>
                  <a:schemeClr val="bg2"/>
                </a:solidFill>
                <a:effectLst/>
                <a:latin typeface="Gill Sans MT" panose="020B0502020104020203" pitchFamily="34" charset="0"/>
              </a:rPr>
              <a:t>Deel 2:</a:t>
            </a:r>
            <a:r>
              <a:rPr lang="nl-NL" sz="1800" b="0" i="0" dirty="0">
                <a:solidFill>
                  <a:schemeClr val="bg2"/>
                </a:solidFill>
                <a:effectLst/>
                <a:latin typeface="WordVisiCarriageReturn_MSFontService"/>
              </a:rPr>
              <a:t> </a:t>
            </a:r>
          </a:p>
          <a:p>
            <a:pPr marL="342900" indent="-342900">
              <a:buFont typeface="+mj-lt"/>
              <a:buAutoNum type="arabicPeriod"/>
            </a:pPr>
            <a:r>
              <a:rPr lang="nl-NL" sz="1800" b="0" i="0" u="none" strike="noStrike" dirty="0">
                <a:solidFill>
                  <a:schemeClr val="bg2"/>
                </a:solidFill>
                <a:effectLst/>
                <a:latin typeface="Gill Sans MT" panose="020B0502020104020203" pitchFamily="34" charset="0"/>
              </a:rPr>
              <a:t>Wat wil je op dit moment met de patiënt en zijn echtgenote bespreken?</a:t>
            </a:r>
            <a:r>
              <a:rPr lang="nl-NL" sz="1800" b="0" i="0" dirty="0">
                <a:solidFill>
                  <a:schemeClr val="bg2"/>
                </a:solidFill>
                <a:effectLst/>
                <a:latin typeface="WordVisiCarriageReturn_MSFontService"/>
              </a:rPr>
              <a:t> </a:t>
            </a:r>
            <a:endParaRPr lang="nl-NL" sz="1800" dirty="0">
              <a:solidFill>
                <a:schemeClr val="bg2"/>
              </a:solidFill>
              <a:latin typeface="WordVisiCarriageReturn_MSFontService"/>
            </a:endParaRPr>
          </a:p>
          <a:p>
            <a:pPr marL="342900" indent="-342900">
              <a:buFont typeface="+mj-lt"/>
              <a:buAutoNum type="arabicPeriod"/>
            </a:pPr>
            <a:r>
              <a:rPr lang="nl-NL" sz="1800" b="0" i="0" u="none" strike="noStrike" dirty="0">
                <a:solidFill>
                  <a:schemeClr val="bg2"/>
                </a:solidFill>
                <a:effectLst/>
                <a:latin typeface="Gill Sans MT" panose="020B0502020104020203" pitchFamily="34" charset="0"/>
              </a:rPr>
              <a:t>Wat antwoord je op de vraag: ‘is dit het einde dokter?’</a:t>
            </a:r>
            <a:r>
              <a:rPr lang="nl-NL" sz="1800" b="0" i="0" dirty="0">
                <a:solidFill>
                  <a:schemeClr val="bg2"/>
                </a:solidFill>
                <a:effectLst/>
                <a:latin typeface="WordVisiCarriageReturn_MSFontService"/>
              </a:rPr>
              <a:t> </a:t>
            </a:r>
            <a:endParaRPr lang="nl-NL" sz="1800" dirty="0">
              <a:solidFill>
                <a:schemeClr val="bg2"/>
              </a:solidFill>
              <a:latin typeface="WordVisiCarriageReturn_MSFontService"/>
            </a:endParaRPr>
          </a:p>
          <a:p>
            <a:pPr marL="342900" indent="-342900">
              <a:buFont typeface="+mj-lt"/>
              <a:buAutoNum type="arabicPeriod"/>
            </a:pPr>
            <a:r>
              <a:rPr lang="nl-NL" sz="1800" b="0" i="0" u="none" strike="noStrike" dirty="0">
                <a:solidFill>
                  <a:schemeClr val="bg2"/>
                </a:solidFill>
                <a:effectLst/>
                <a:latin typeface="Gill Sans MT" panose="020B0502020104020203" pitchFamily="34" charset="0"/>
              </a:rPr>
              <a:t>Voel je weerstand om op dit moment een proactief zorgplanningsgesprek te voeren? Leg uit waarom.</a:t>
            </a:r>
            <a:r>
              <a:rPr lang="nl-NL" sz="1800" b="0" i="0" dirty="0">
                <a:solidFill>
                  <a:schemeClr val="bg2"/>
                </a:solidFill>
                <a:effectLst/>
                <a:latin typeface="WordVisiCarriageReturn_MSFontService"/>
              </a:rPr>
              <a:t> </a:t>
            </a:r>
            <a:endParaRPr lang="nl-NL" sz="1800" dirty="0">
              <a:solidFill>
                <a:schemeClr val="bg2"/>
              </a:solidFill>
              <a:latin typeface="WordVisiCarriageReturn_MSFontService"/>
            </a:endParaRPr>
          </a:p>
          <a:p>
            <a:pPr marL="342900" indent="-342900">
              <a:buFont typeface="+mj-lt"/>
              <a:buAutoNum type="arabicPeriod"/>
            </a:pPr>
            <a:r>
              <a:rPr lang="nl-NL" sz="1800" b="0" i="0" u="none" strike="noStrike" dirty="0">
                <a:solidFill>
                  <a:schemeClr val="bg2"/>
                </a:solidFill>
                <a:effectLst/>
                <a:latin typeface="Gill Sans MT" panose="020B0502020104020203" pitchFamily="34" charset="0"/>
              </a:rPr>
              <a:t>Welke ketenzorg kun je op dit moment inschakelen?</a:t>
            </a:r>
            <a:endParaRPr lang="nl-NL" dirty="0">
              <a:solidFill>
                <a:schemeClr val="bg2"/>
              </a:solidFill>
            </a:endParaRPr>
          </a:p>
        </p:txBody>
      </p:sp>
    </p:spTree>
    <p:extLst>
      <p:ext uri="{BB962C8B-B14F-4D97-AF65-F5344CB8AC3E}">
        <p14:creationId xmlns:p14="http://schemas.microsoft.com/office/powerpoint/2010/main" val="130106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77EF7D03-C018-ED35-0850-4DE4A5E21497}"/>
              </a:ext>
            </a:extLst>
          </p:cNvPr>
          <p:cNvSpPr/>
          <p:nvPr/>
        </p:nvSpPr>
        <p:spPr>
          <a:xfrm>
            <a:off x="8153400" y="3015576"/>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9CB8ED40-E51F-7DB0-B227-F0BBB4564778}"/>
              </a:ext>
            </a:extLst>
          </p:cNvPr>
          <p:cNvSpPr>
            <a:spLocks noGrp="1"/>
          </p:cNvSpPr>
          <p:nvPr>
            <p:ph type="dt" sz="half" idx="10"/>
          </p:nvPr>
        </p:nvSpPr>
        <p:spPr>
          <a:prstGeom prst="rect">
            <a:avLst/>
          </a:prstGeom>
        </p:spPr>
        <p:txBody>
          <a:bodyPr/>
          <a:lstStyle/>
          <a:p>
            <a:fld id="{22481D70-9B53-413A-8B97-9D11F2A149C3}" type="datetimeFigureOut">
              <a:rPr lang="nl-NL" smtClean="0"/>
              <a:t>22-2-2024</a:t>
            </a:fld>
            <a:endParaRPr lang="nl-NL" dirty="0"/>
          </a:p>
        </p:txBody>
      </p:sp>
      <p:sp>
        <p:nvSpPr>
          <p:cNvPr id="5" name="Tijdelijke aanduiding voor voettekst 4">
            <a:extLst>
              <a:ext uri="{FF2B5EF4-FFF2-40B4-BE49-F238E27FC236}">
                <a16:creationId xmlns:a16="http://schemas.microsoft.com/office/drawing/2014/main" id="{44E61171-4C08-DE11-A592-3E6D9C5B70CF}"/>
              </a:ext>
            </a:extLst>
          </p:cNvPr>
          <p:cNvSpPr>
            <a:spLocks noGrp="1"/>
          </p:cNvSpPr>
          <p:nvPr>
            <p:ph type="ftr" sz="quarter" idx="11"/>
          </p:nvPr>
        </p:nvSpPr>
        <p:spPr>
          <a:prstGeom prst="rect">
            <a:avLst/>
          </a:prstGeom>
        </p:spPr>
        <p:txBody>
          <a:bodyPr/>
          <a:lstStyle/>
          <a:p>
            <a:endParaRPr lang="nl-NL" dirty="0"/>
          </a:p>
        </p:txBody>
      </p:sp>
      <p:sp>
        <p:nvSpPr>
          <p:cNvPr id="6" name="Tijdelijke aanduiding voor dianummer 5">
            <a:extLst>
              <a:ext uri="{FF2B5EF4-FFF2-40B4-BE49-F238E27FC236}">
                <a16:creationId xmlns:a16="http://schemas.microsoft.com/office/drawing/2014/main" id="{8ED23939-9172-AE73-3F4C-CCF51B06F9AB}"/>
              </a:ext>
            </a:extLst>
          </p:cNvPr>
          <p:cNvSpPr>
            <a:spLocks noGrp="1"/>
          </p:cNvSpPr>
          <p:nvPr>
            <p:ph type="sldNum" sz="quarter" idx="12"/>
          </p:nvPr>
        </p:nvSpPr>
        <p:spPr>
          <a:prstGeom prst="rect">
            <a:avLst/>
          </a:prstGeom>
        </p:spPr>
        <p:txBody>
          <a:bodyPr/>
          <a:lstStyle/>
          <a:p>
            <a:fld id="{15D51494-76CF-451E-B46E-2F608511F514}" type="slidenum">
              <a:rPr lang="nl-NL" smtClean="0"/>
              <a:t>18</a:t>
            </a:fld>
            <a:endParaRPr lang="nl-NL"/>
          </a:p>
        </p:txBody>
      </p:sp>
      <p:sp>
        <p:nvSpPr>
          <p:cNvPr id="7" name="Titel 1">
            <a:extLst>
              <a:ext uri="{FF2B5EF4-FFF2-40B4-BE49-F238E27FC236}">
                <a16:creationId xmlns:a16="http://schemas.microsoft.com/office/drawing/2014/main" id="{DA324459-033B-5056-DAA3-4B958742E1F1}"/>
              </a:ext>
            </a:extLst>
          </p:cNvPr>
          <p:cNvSpPr txBox="1">
            <a:spLocks/>
          </p:cNvSpPr>
          <p:nvPr/>
        </p:nvSpPr>
        <p:spPr>
          <a:xfrm>
            <a:off x="838200" y="365125"/>
            <a:ext cx="4957763"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Praktijkopdracht</a:t>
            </a:r>
          </a:p>
        </p:txBody>
      </p:sp>
      <p:sp>
        <p:nvSpPr>
          <p:cNvPr id="8" name="Tijdelijke aanduiding voor tekst 3">
            <a:extLst>
              <a:ext uri="{FF2B5EF4-FFF2-40B4-BE49-F238E27FC236}">
                <a16:creationId xmlns:a16="http://schemas.microsoft.com/office/drawing/2014/main" id="{3C548FA0-A701-3642-A7F4-8CFCDFA247C3}"/>
              </a:ext>
            </a:extLst>
          </p:cNvPr>
          <p:cNvSpPr txBox="1">
            <a:spLocks/>
          </p:cNvSpPr>
          <p:nvPr/>
        </p:nvSpPr>
        <p:spPr>
          <a:xfrm>
            <a:off x="839788" y="2057400"/>
            <a:ext cx="548619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Als je komende week een proactieve zorgplanning gesprek voert, reflecteer dan achteraf of je de 4 dimensies hebt aangestipt. Waar kun je de volgende keer meer aandacht aan besteden? </a:t>
            </a:r>
          </a:p>
        </p:txBody>
      </p:sp>
      <p:grpSp>
        <p:nvGrpSpPr>
          <p:cNvPr id="12" name="Groep 11">
            <a:extLst>
              <a:ext uri="{FF2B5EF4-FFF2-40B4-BE49-F238E27FC236}">
                <a16:creationId xmlns:a16="http://schemas.microsoft.com/office/drawing/2014/main" id="{EE905387-1237-0194-0C12-DC6053647353}"/>
              </a:ext>
            </a:extLst>
          </p:cNvPr>
          <p:cNvGrpSpPr/>
          <p:nvPr/>
        </p:nvGrpSpPr>
        <p:grpSpPr>
          <a:xfrm>
            <a:off x="8386865" y="4894606"/>
            <a:ext cx="3300738" cy="407325"/>
            <a:chOff x="7315200" y="1762298"/>
            <a:chExt cx="1471354" cy="407324"/>
          </a:xfrm>
        </p:grpSpPr>
        <p:sp>
          <p:nvSpPr>
            <p:cNvPr id="13" name="Afgeronde rechthoek 12">
              <a:extLst>
                <a:ext uri="{FF2B5EF4-FFF2-40B4-BE49-F238E27FC236}">
                  <a16:creationId xmlns:a16="http://schemas.microsoft.com/office/drawing/2014/main" id="{768AD163-D304-B5D3-CF40-505A5ADAEF34}"/>
                </a:ext>
              </a:extLst>
            </p:cNvPr>
            <p:cNvSpPr/>
            <p:nvPr/>
          </p:nvSpPr>
          <p:spPr>
            <a:xfrm>
              <a:off x="7315200" y="1775720"/>
              <a:ext cx="1471353" cy="39390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itel 1">
              <a:extLst>
                <a:ext uri="{FF2B5EF4-FFF2-40B4-BE49-F238E27FC236}">
                  <a16:creationId xmlns:a16="http://schemas.microsoft.com/office/drawing/2014/main" id="{4317BF88-090A-1051-068D-A4BCB8529CFF}"/>
                </a:ext>
              </a:extLst>
            </p:cNvPr>
            <p:cNvSpPr txBox="1">
              <a:spLocks/>
            </p:cNvSpPr>
            <p:nvPr/>
          </p:nvSpPr>
          <p:spPr>
            <a:xfrm>
              <a:off x="7315200" y="1762298"/>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nl-NL" sz="1800" b="1" dirty="0">
                  <a:solidFill>
                    <a:schemeClr val="bg2"/>
                  </a:solidFill>
                  <a:latin typeface="+mn-lt"/>
                </a:rPr>
                <a:t>Klik hier voor meer informatie</a:t>
              </a:r>
            </a:p>
          </p:txBody>
        </p:sp>
      </p:grpSp>
      <p:sp>
        <p:nvSpPr>
          <p:cNvPr id="18" name="Tekstvak 17">
            <a:extLst>
              <a:ext uri="{FF2B5EF4-FFF2-40B4-BE49-F238E27FC236}">
                <a16:creationId xmlns:a16="http://schemas.microsoft.com/office/drawing/2014/main" id="{B20958F4-1CE5-FFCD-C50A-4775DEA3AB54}"/>
              </a:ext>
            </a:extLst>
          </p:cNvPr>
          <p:cNvSpPr txBox="1"/>
          <p:nvPr/>
        </p:nvSpPr>
        <p:spPr>
          <a:xfrm>
            <a:off x="8289589" y="3156917"/>
            <a:ext cx="3511717" cy="646331"/>
          </a:xfrm>
          <a:prstGeom prst="rect">
            <a:avLst/>
          </a:prstGeom>
          <a:noFill/>
        </p:spPr>
        <p:txBody>
          <a:bodyPr wrap="square" rtlCol="0">
            <a:spAutoFit/>
          </a:bodyPr>
          <a:lstStyle/>
          <a:p>
            <a:r>
              <a:rPr lang="nl-NL" b="1" dirty="0">
                <a:solidFill>
                  <a:schemeClr val="bg2"/>
                </a:solidFill>
              </a:rPr>
              <a:t>Call </a:t>
            </a:r>
            <a:r>
              <a:rPr lang="nl-NL" b="1" dirty="0" err="1">
                <a:solidFill>
                  <a:schemeClr val="bg2"/>
                </a:solidFill>
              </a:rPr>
              <a:t>to</a:t>
            </a:r>
            <a:r>
              <a:rPr lang="nl-NL" b="1" dirty="0">
                <a:solidFill>
                  <a:schemeClr val="bg2"/>
                </a:solidFill>
              </a:rPr>
              <a:t> action tekstje</a:t>
            </a:r>
          </a:p>
          <a:p>
            <a:endParaRPr lang="nl-NL" b="1" dirty="0">
              <a:solidFill>
                <a:schemeClr val="bg2"/>
              </a:solidFill>
            </a:endParaRPr>
          </a:p>
        </p:txBody>
      </p:sp>
      <p:sp>
        <p:nvSpPr>
          <p:cNvPr id="20" name="Rechthoek 19">
            <a:extLst>
              <a:ext uri="{FF2B5EF4-FFF2-40B4-BE49-F238E27FC236}">
                <a16:creationId xmlns:a16="http://schemas.microsoft.com/office/drawing/2014/main" id="{F72A8377-5D68-3735-162A-116FD90C7F20}"/>
              </a:ext>
            </a:extLst>
          </p:cNvPr>
          <p:cNvSpPr/>
          <p:nvPr/>
        </p:nvSpPr>
        <p:spPr>
          <a:xfrm>
            <a:off x="8153400" y="278463"/>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8E961456-5F04-8D4C-F00F-32D6D9200066}"/>
              </a:ext>
            </a:extLst>
          </p:cNvPr>
          <p:cNvGrpSpPr/>
          <p:nvPr/>
        </p:nvGrpSpPr>
        <p:grpSpPr>
          <a:xfrm>
            <a:off x="8386865" y="2157493"/>
            <a:ext cx="3300738" cy="407325"/>
            <a:chOff x="7315200" y="1762298"/>
            <a:chExt cx="1471354" cy="407324"/>
          </a:xfrm>
        </p:grpSpPr>
        <p:sp>
          <p:nvSpPr>
            <p:cNvPr id="22" name="Afgeronde rechthoek 21">
              <a:extLst>
                <a:ext uri="{FF2B5EF4-FFF2-40B4-BE49-F238E27FC236}">
                  <a16:creationId xmlns:a16="http://schemas.microsoft.com/office/drawing/2014/main" id="{5D3888FB-3268-349E-B524-79E5D5C5A856}"/>
                </a:ext>
              </a:extLst>
            </p:cNvPr>
            <p:cNvSpPr/>
            <p:nvPr/>
          </p:nvSpPr>
          <p:spPr>
            <a:xfrm>
              <a:off x="7315200" y="1775720"/>
              <a:ext cx="1471353" cy="3939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itel 1">
              <a:extLst>
                <a:ext uri="{FF2B5EF4-FFF2-40B4-BE49-F238E27FC236}">
                  <a16:creationId xmlns:a16="http://schemas.microsoft.com/office/drawing/2014/main" id="{2D54D5D9-0971-22F7-76CD-591D6EFD63BF}"/>
                </a:ext>
              </a:extLst>
            </p:cNvPr>
            <p:cNvSpPr txBox="1">
              <a:spLocks/>
            </p:cNvSpPr>
            <p:nvPr/>
          </p:nvSpPr>
          <p:spPr>
            <a:xfrm>
              <a:off x="7315200" y="1762298"/>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nl-NL" sz="1800" b="1" dirty="0">
                  <a:solidFill>
                    <a:schemeClr val="bg2"/>
                  </a:solidFill>
                  <a:latin typeface="+mn-lt"/>
                </a:rPr>
                <a:t>Klik hier voor meer informatie</a:t>
              </a:r>
            </a:p>
          </p:txBody>
        </p:sp>
      </p:grpSp>
      <p:sp>
        <p:nvSpPr>
          <p:cNvPr id="24" name="Tekstvak 23">
            <a:extLst>
              <a:ext uri="{FF2B5EF4-FFF2-40B4-BE49-F238E27FC236}">
                <a16:creationId xmlns:a16="http://schemas.microsoft.com/office/drawing/2014/main" id="{CCE2FD2A-0F01-D4D3-72E0-6FA363177C22}"/>
              </a:ext>
            </a:extLst>
          </p:cNvPr>
          <p:cNvSpPr txBox="1"/>
          <p:nvPr/>
        </p:nvSpPr>
        <p:spPr>
          <a:xfrm>
            <a:off x="8289589" y="419804"/>
            <a:ext cx="3511717" cy="646331"/>
          </a:xfrm>
          <a:prstGeom prst="rect">
            <a:avLst/>
          </a:prstGeom>
          <a:noFill/>
        </p:spPr>
        <p:txBody>
          <a:bodyPr wrap="square" rtlCol="0">
            <a:spAutoFit/>
          </a:bodyPr>
          <a:lstStyle/>
          <a:p>
            <a:r>
              <a:rPr lang="nl-NL" b="1" dirty="0">
                <a:solidFill>
                  <a:schemeClr val="bg2"/>
                </a:solidFill>
              </a:rPr>
              <a:t>Call </a:t>
            </a:r>
            <a:r>
              <a:rPr lang="nl-NL" b="1" dirty="0" err="1">
                <a:solidFill>
                  <a:schemeClr val="bg2"/>
                </a:solidFill>
              </a:rPr>
              <a:t>to</a:t>
            </a:r>
            <a:r>
              <a:rPr lang="nl-NL" b="1" dirty="0">
                <a:solidFill>
                  <a:schemeClr val="bg2"/>
                </a:solidFill>
              </a:rPr>
              <a:t> action tekstje</a:t>
            </a:r>
          </a:p>
          <a:p>
            <a:endParaRPr lang="nl-NL" b="1" dirty="0">
              <a:solidFill>
                <a:schemeClr val="bg2"/>
              </a:solidFill>
            </a:endParaRPr>
          </a:p>
        </p:txBody>
      </p:sp>
    </p:spTree>
    <p:extLst>
      <p:ext uri="{BB962C8B-B14F-4D97-AF65-F5344CB8AC3E}">
        <p14:creationId xmlns:p14="http://schemas.microsoft.com/office/powerpoint/2010/main" val="222777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7C0D98B0-ECD0-7BC3-19A4-AAB578803141}"/>
              </a:ext>
            </a:extLst>
          </p:cNvPr>
          <p:cNvSpPr/>
          <p:nvPr/>
        </p:nvSpPr>
        <p:spPr>
          <a:xfrm>
            <a:off x="0" y="3429001"/>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descr="Afbeelding met tekst&#10;&#10;Automatisch gegenereerde beschrijving">
            <a:extLst>
              <a:ext uri="{FF2B5EF4-FFF2-40B4-BE49-F238E27FC236}">
                <a16:creationId xmlns:a16="http://schemas.microsoft.com/office/drawing/2014/main" id="{66B171FA-BABE-C04B-81EE-495B25A93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608842"/>
            <a:ext cx="7772400" cy="2401006"/>
          </a:xfrm>
          <a:prstGeom prst="rect">
            <a:avLst/>
          </a:prstGeom>
        </p:spPr>
      </p:pic>
      <p:sp>
        <p:nvSpPr>
          <p:cNvPr id="3" name="Tijdelijke aanduiding voor inhoud 2">
            <a:extLst>
              <a:ext uri="{FF2B5EF4-FFF2-40B4-BE49-F238E27FC236}">
                <a16:creationId xmlns:a16="http://schemas.microsoft.com/office/drawing/2014/main" id="{24229D3E-CD0A-80B0-57A9-9143C65D5AAC}"/>
              </a:ext>
            </a:extLst>
          </p:cNvPr>
          <p:cNvSpPr>
            <a:spLocks noGrp="1"/>
          </p:cNvSpPr>
          <p:nvPr>
            <p:ph type="body" idx="4294967295"/>
          </p:nvPr>
        </p:nvSpPr>
        <p:spPr>
          <a:xfrm>
            <a:off x="2534435" y="4095344"/>
            <a:ext cx="6973495" cy="2546523"/>
          </a:xfrm>
          <a:prstGeom prst="rect">
            <a:avLst/>
          </a:prstGeom>
        </p:spPr>
        <p:txBody>
          <a:bodyPr/>
          <a:lstStyle/>
          <a:p>
            <a:pPr marL="0" indent="0">
              <a:buNone/>
            </a:pPr>
            <a:r>
              <a:rPr lang="nl-NL" dirty="0">
                <a:solidFill>
                  <a:schemeClr val="bg2"/>
                </a:solidFill>
              </a:rPr>
              <a:t>NAAM PRESENTATOR</a:t>
            </a:r>
          </a:p>
          <a:p>
            <a:pPr marL="0" indent="0">
              <a:buNone/>
            </a:pPr>
            <a:br>
              <a:rPr lang="nl-NL" dirty="0">
                <a:solidFill>
                  <a:schemeClr val="bg2"/>
                </a:solidFill>
              </a:rPr>
            </a:br>
            <a:endParaRPr lang="nl-NL" dirty="0">
              <a:solidFill>
                <a:schemeClr val="bg2"/>
              </a:solidFill>
            </a:endParaRPr>
          </a:p>
          <a:p>
            <a:pPr marL="0" indent="0">
              <a:buNone/>
            </a:pPr>
            <a:r>
              <a:rPr lang="nl-NL" dirty="0">
                <a:hlinkClick r:id="rId4"/>
              </a:rPr>
              <a:t>https://scholingpalliatievezorg.nl</a:t>
            </a:r>
            <a:endParaRPr lang="nl-NL" dirty="0"/>
          </a:p>
          <a:p>
            <a:pPr marL="0" indent="0">
              <a:buNone/>
            </a:pPr>
            <a:r>
              <a:rPr lang="nl-NL" dirty="0">
                <a:hlinkClick r:id="rId5"/>
              </a:rPr>
              <a:t>scholingpz@amsterdamumc.nl</a:t>
            </a:r>
            <a:endParaRPr lang="nl-NL" dirty="0"/>
          </a:p>
          <a:p>
            <a:pPr marL="0" indent="0">
              <a:buNone/>
            </a:pPr>
            <a:endParaRPr lang="nl-NL" dirty="0"/>
          </a:p>
        </p:txBody>
      </p:sp>
    </p:spTree>
    <p:extLst>
      <p:ext uri="{BB962C8B-B14F-4D97-AF65-F5344CB8AC3E}">
        <p14:creationId xmlns:p14="http://schemas.microsoft.com/office/powerpoint/2010/main" val="182211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13C9F2D0-FC98-C5C0-DEEE-CFCC7021793E}"/>
              </a:ext>
            </a:extLst>
          </p:cNvPr>
          <p:cNvGraphicFramePr>
            <a:graphicFrameLocks noGrp="1"/>
          </p:cNvGraphicFramePr>
          <p:nvPr/>
        </p:nvGraphicFramePr>
        <p:xfrm>
          <a:off x="2143125" y="1600200"/>
          <a:ext cx="7905750" cy="3962400"/>
        </p:xfrm>
        <a:graphic>
          <a:graphicData uri="http://schemas.openxmlformats.org/drawingml/2006/table">
            <a:tbl>
              <a:tblPr firstRow="1" firstCol="1" bandRow="1">
                <a:tableStyleId>{2D5ABB26-0587-4C30-8999-92F81FD0307C}</a:tableStyleId>
              </a:tblPr>
              <a:tblGrid>
                <a:gridCol w="4273636">
                  <a:extLst>
                    <a:ext uri="{9D8B030D-6E8A-4147-A177-3AD203B41FA5}">
                      <a16:colId xmlns:a16="http://schemas.microsoft.com/office/drawing/2014/main" val="20000"/>
                    </a:ext>
                  </a:extLst>
                </a:gridCol>
                <a:gridCol w="3632114">
                  <a:extLst>
                    <a:ext uri="{9D8B030D-6E8A-4147-A177-3AD203B41FA5}">
                      <a16:colId xmlns:a16="http://schemas.microsoft.com/office/drawing/2014/main" val="20001"/>
                    </a:ext>
                  </a:extLst>
                </a:gridCol>
              </a:tblGrid>
              <a:tr h="793377">
                <a:tc>
                  <a:txBody>
                    <a:bodyPr/>
                    <a:lstStyle/>
                    <a:p>
                      <a:pPr>
                        <a:spcAft>
                          <a:spcPts val="0"/>
                        </a:spcAft>
                      </a:pPr>
                      <a:r>
                        <a:rPr lang="nl-NL" sz="1900" dirty="0">
                          <a:effectLst/>
                        </a:rPr>
                        <a:t>(potentiële) belangenverstrengeling</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900" dirty="0">
                          <a:effectLst/>
                        </a:rPr>
                        <a:t>Geen / Zie hieronder </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7123">
                <a:tc>
                  <a:txBody>
                    <a:bodyPr/>
                    <a:lstStyle/>
                    <a:p>
                      <a:pPr>
                        <a:spcAft>
                          <a:spcPts val="0"/>
                        </a:spcAft>
                      </a:pPr>
                      <a:r>
                        <a:rPr lang="nl-NL" sz="1900" dirty="0">
                          <a:effectLst/>
                        </a:rPr>
                        <a:t>Voor bijeenkomst mogelijk relevante relaties met bedrijven</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900" dirty="0">
                          <a:effectLst/>
                        </a:rPr>
                        <a:t>Bedrijfsnamen</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51900">
                <a:tc>
                  <a:txBody>
                    <a:bodyPr/>
                    <a:lstStyle/>
                    <a:p>
                      <a:pPr marL="342900" lvl="0" indent="-342900">
                        <a:spcAft>
                          <a:spcPts val="0"/>
                        </a:spcAft>
                        <a:buFont typeface="Symbol"/>
                        <a:buChar char=""/>
                      </a:pPr>
                      <a:r>
                        <a:rPr lang="nl-NL" sz="1900" dirty="0">
                          <a:effectLst/>
                        </a:rPr>
                        <a:t>Sponsoring of onderzoeksgeld</a:t>
                      </a:r>
                      <a:endParaRPr lang="nl-NL" sz="1000" dirty="0">
                        <a:effectLst/>
                      </a:endParaRPr>
                    </a:p>
                    <a:p>
                      <a:pPr marL="342900" lvl="0" indent="-342900">
                        <a:spcAft>
                          <a:spcPts val="0"/>
                        </a:spcAft>
                        <a:buFont typeface="Symbol"/>
                        <a:buChar char=""/>
                      </a:pPr>
                      <a:r>
                        <a:rPr lang="nl-NL" sz="1900" dirty="0">
                          <a:effectLst/>
                        </a:rPr>
                        <a:t>Honorarium of andere (financiële) vergoeding</a:t>
                      </a:r>
                      <a:endParaRPr lang="nl-NL" sz="1000" baseline="0" dirty="0">
                        <a:effectLst/>
                      </a:endParaRPr>
                    </a:p>
                    <a:p>
                      <a:pPr marL="342900" lvl="0" indent="-342900">
                        <a:spcAft>
                          <a:spcPts val="0"/>
                        </a:spcAft>
                        <a:buFont typeface="Symbol"/>
                        <a:buChar char=""/>
                      </a:pPr>
                      <a:r>
                        <a:rPr lang="nl-NL" sz="1900" dirty="0">
                          <a:effectLst/>
                        </a:rPr>
                        <a:t>Aandeelhouder</a:t>
                      </a:r>
                      <a:endParaRPr lang="nl-NL" sz="1000" dirty="0">
                        <a:effectLst/>
                      </a:endParaRPr>
                    </a:p>
                    <a:p>
                      <a:pPr marL="342900" lvl="0" indent="-342900">
                        <a:spcAft>
                          <a:spcPts val="0"/>
                        </a:spcAft>
                        <a:buFont typeface="Symbol"/>
                        <a:buChar char=""/>
                      </a:pPr>
                      <a:r>
                        <a:rPr lang="nl-NL" sz="1900" dirty="0">
                          <a:effectLst/>
                        </a:rPr>
                        <a:t>Andere relatie, namelijk …</a:t>
                      </a:r>
                      <a:endParaRPr lang="nl-NL" sz="1000" dirty="0">
                        <a:effectLst/>
                        <a:latin typeface="Calibri"/>
                        <a:ea typeface="Calibri"/>
                        <a:cs typeface="Times New Roman"/>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900" dirty="0">
                          <a:effectLst/>
                        </a:rPr>
                        <a:t> </a:t>
                      </a:r>
                      <a:endParaRPr lang="nl-NL" sz="1000" dirty="0">
                        <a:effectLst/>
                      </a:endParaRPr>
                    </a:p>
                    <a:p>
                      <a:pPr>
                        <a:spcAft>
                          <a:spcPts val="0"/>
                        </a:spcAft>
                      </a:pPr>
                      <a:r>
                        <a:rPr lang="nl-NL" sz="1900" dirty="0">
                          <a:effectLst/>
                          <a:sym typeface="Symbol"/>
                        </a:rPr>
                        <a:t>KWF</a:t>
                      </a:r>
                      <a:endParaRPr lang="nl-NL" sz="1000" dirty="0">
                        <a:effectLst/>
                      </a:endParaRPr>
                    </a:p>
                    <a:p>
                      <a:pPr>
                        <a:spcAft>
                          <a:spcPts val="0"/>
                        </a:spcAft>
                      </a:pPr>
                      <a:r>
                        <a:rPr lang="nl-NL" sz="1900" dirty="0">
                          <a:effectLst/>
                          <a:sym typeface="Symbol"/>
                        </a:rPr>
                        <a:t></a:t>
                      </a:r>
                      <a:endParaRPr lang="nl-NL" sz="1000" dirty="0">
                        <a:effectLst/>
                      </a:endParaRPr>
                    </a:p>
                    <a:p>
                      <a:pPr>
                        <a:spcAft>
                          <a:spcPts val="0"/>
                        </a:spcAft>
                      </a:pPr>
                      <a:r>
                        <a:rPr lang="nl-NL" sz="1100" dirty="0">
                          <a:effectLst/>
                        </a:rPr>
                        <a:t> </a:t>
                      </a:r>
                      <a:endParaRPr lang="nl-NL" sz="1000" dirty="0">
                        <a:effectLst/>
                      </a:endParaRPr>
                    </a:p>
                    <a:p>
                      <a:pPr>
                        <a:spcAft>
                          <a:spcPts val="0"/>
                        </a:spcAft>
                      </a:pPr>
                      <a:r>
                        <a:rPr lang="nl-NL" sz="1900" dirty="0">
                          <a:effectLst/>
                          <a:sym typeface="Symbol"/>
                        </a:rPr>
                        <a:t></a:t>
                      </a:r>
                      <a:endParaRPr lang="nl-NL" sz="1000" dirty="0">
                        <a:effectLst/>
                      </a:endParaRPr>
                    </a:p>
                    <a:p>
                      <a:pPr>
                        <a:spcAft>
                          <a:spcPts val="0"/>
                        </a:spcAft>
                      </a:pPr>
                      <a:r>
                        <a:rPr lang="nl-NL" sz="1900" dirty="0">
                          <a:effectLst/>
                          <a:sym typeface="Symbol"/>
                        </a:rPr>
                        <a:t></a:t>
                      </a:r>
                      <a:endParaRPr lang="nl-NL" sz="1000" dirty="0">
                        <a:effectLst/>
                        <a:latin typeface="Calibri"/>
                        <a:ea typeface="Calibri"/>
                        <a:cs typeface="Times New Roman"/>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itel 6">
            <a:extLst>
              <a:ext uri="{FF2B5EF4-FFF2-40B4-BE49-F238E27FC236}">
                <a16:creationId xmlns:a16="http://schemas.microsoft.com/office/drawing/2014/main" id="{397D1450-395C-F066-A729-C1FA7E4FF1CD}"/>
              </a:ext>
            </a:extLst>
          </p:cNvPr>
          <p:cNvSpPr>
            <a:spLocks noGrp="1"/>
          </p:cNvSpPr>
          <p:nvPr>
            <p:ph type="title"/>
          </p:nvPr>
        </p:nvSpPr>
        <p:spPr/>
        <p:txBody>
          <a:bodyPr rtlCol="0">
            <a:normAutofit/>
          </a:bodyPr>
          <a:lstStyle/>
          <a:p>
            <a:pPr>
              <a:defRPr/>
            </a:pPr>
            <a:r>
              <a:rPr lang="nl-NL" sz="1900" dirty="0" err="1">
                <a:solidFill>
                  <a:srgbClr val="000000"/>
                </a:solidFill>
                <a:ea typeface="+mn-ea"/>
                <a:cs typeface="+mn-cs"/>
              </a:rPr>
              <a:t>Disclosure</a:t>
            </a:r>
            <a:r>
              <a:rPr lang="nl-NL" sz="1900" dirty="0">
                <a:solidFill>
                  <a:srgbClr val="000000"/>
                </a:solidFill>
                <a:ea typeface="+mn-ea"/>
                <a:cs typeface="+mn-cs"/>
              </a:rPr>
              <a:t> belangen spreker</a:t>
            </a:r>
            <a:br>
              <a:rPr lang="nl-NL" dirty="0"/>
            </a:b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16" name="Tijdelijke aanduiding voor datum 3">
            <a:extLst>
              <a:ext uri="{FF2B5EF4-FFF2-40B4-BE49-F238E27FC236}">
                <a16:creationId xmlns:a16="http://schemas.microsoft.com/office/drawing/2014/main" id="{963032C0-37B3-98AD-C263-D6521707E0F0}"/>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17" name="Tijdelijke aanduiding voor voettekst 4">
            <a:extLst>
              <a:ext uri="{FF2B5EF4-FFF2-40B4-BE49-F238E27FC236}">
                <a16:creationId xmlns:a16="http://schemas.microsoft.com/office/drawing/2014/main" id="{27DE7213-0334-44F4-CF9D-6A1861F1B551}"/>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8" name="Tijdelijke aanduiding voor dianummer 5">
            <a:extLst>
              <a:ext uri="{FF2B5EF4-FFF2-40B4-BE49-F238E27FC236}">
                <a16:creationId xmlns:a16="http://schemas.microsoft.com/office/drawing/2014/main" id="{F88B21EE-27BE-61C7-7ED4-DAAF91CF17DE}"/>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3</a:t>
            </a:fld>
            <a:endParaRPr lang="nl-NL"/>
          </a:p>
        </p:txBody>
      </p:sp>
      <p:sp>
        <p:nvSpPr>
          <p:cNvPr id="19" name="Titel 1">
            <a:extLst>
              <a:ext uri="{FF2B5EF4-FFF2-40B4-BE49-F238E27FC236}">
                <a16:creationId xmlns:a16="http://schemas.microsoft.com/office/drawing/2014/main" id="{51677FC0-0F39-F8CE-4610-B09530BCA267}"/>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Agenda</a:t>
            </a:r>
          </a:p>
        </p:txBody>
      </p:sp>
      <p:sp>
        <p:nvSpPr>
          <p:cNvPr id="20" name="Tijdelijke aanduiding voor tekst 3">
            <a:extLst>
              <a:ext uri="{FF2B5EF4-FFF2-40B4-BE49-F238E27FC236}">
                <a16:creationId xmlns:a16="http://schemas.microsoft.com/office/drawing/2014/main" id="{3CAABF68-CE1B-574C-7451-237B499FBA3A}"/>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75 min</a:t>
            </a:r>
          </a:p>
          <a:p>
            <a:pPr marL="285750" indent="-285750">
              <a:buFont typeface="Arial" panose="020B0604020202020204" pitchFamily="34" charset="0"/>
              <a:buChar char="•"/>
            </a:pPr>
            <a:r>
              <a:rPr lang="nl-NL" dirty="0"/>
              <a:t>Team-test meerkeuzevragen</a:t>
            </a:r>
          </a:p>
          <a:p>
            <a:pPr marL="285750" indent="-285750">
              <a:buFont typeface="Arial" panose="020B0604020202020204" pitchFamily="34" charset="0"/>
              <a:buChar char="•"/>
            </a:pPr>
            <a:r>
              <a:rPr lang="nl-NL" dirty="0"/>
              <a:t>Casuïstiek </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72595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datum 3">
            <a:extLst>
              <a:ext uri="{FF2B5EF4-FFF2-40B4-BE49-F238E27FC236}">
                <a16:creationId xmlns:a16="http://schemas.microsoft.com/office/drawing/2014/main" id="{963032C0-37B3-98AD-C263-D6521707E0F0}"/>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17" name="Tijdelijke aanduiding voor voettekst 4">
            <a:extLst>
              <a:ext uri="{FF2B5EF4-FFF2-40B4-BE49-F238E27FC236}">
                <a16:creationId xmlns:a16="http://schemas.microsoft.com/office/drawing/2014/main" id="{27DE7213-0334-44F4-CF9D-6A1861F1B551}"/>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8" name="Tijdelijke aanduiding voor dianummer 5">
            <a:extLst>
              <a:ext uri="{FF2B5EF4-FFF2-40B4-BE49-F238E27FC236}">
                <a16:creationId xmlns:a16="http://schemas.microsoft.com/office/drawing/2014/main" id="{F88B21EE-27BE-61C7-7ED4-DAAF91CF17DE}"/>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4</a:t>
            </a:fld>
            <a:endParaRPr lang="nl-NL"/>
          </a:p>
        </p:txBody>
      </p:sp>
      <p:sp>
        <p:nvSpPr>
          <p:cNvPr id="19" name="Titel 1">
            <a:extLst>
              <a:ext uri="{FF2B5EF4-FFF2-40B4-BE49-F238E27FC236}">
                <a16:creationId xmlns:a16="http://schemas.microsoft.com/office/drawing/2014/main" id="{51677FC0-0F39-F8CE-4610-B09530BCA267}"/>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Leerdoelen</a:t>
            </a:r>
          </a:p>
        </p:txBody>
      </p:sp>
      <p:sp>
        <p:nvSpPr>
          <p:cNvPr id="20" name="Tijdelijke aanduiding voor tekst 3">
            <a:extLst>
              <a:ext uri="{FF2B5EF4-FFF2-40B4-BE49-F238E27FC236}">
                <a16:creationId xmlns:a16="http://schemas.microsoft.com/office/drawing/2014/main" id="{3CAABF68-CE1B-574C-7451-237B499FBA3A}"/>
              </a:ext>
            </a:extLst>
          </p:cNvPr>
          <p:cNvSpPr txBox="1">
            <a:spLocks/>
          </p:cNvSpPr>
          <p:nvPr/>
        </p:nvSpPr>
        <p:spPr>
          <a:xfrm>
            <a:off x="839789" y="2057400"/>
            <a:ext cx="8620887" cy="381158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Font typeface="Gill Sans MT" panose="020B0604020202020204" pitchFamily="34" charset="0"/>
              <a:buChar char="•"/>
            </a:pPr>
            <a:r>
              <a:rPr lang="nl-NL" dirty="0">
                <a:latin typeface="Gill Sans MT"/>
              </a:rPr>
              <a:t>Kan proactief zorg verlenen; structureel evalueren, bijstellen van palliatieve zorg in samenspraak met de patiënt en naasten (ook samen beslissen);</a:t>
            </a:r>
          </a:p>
          <a:p>
            <a:pPr>
              <a:buFont typeface="Gill Sans MT" panose="020B0604020202020204" pitchFamily="34" charset="0"/>
              <a:buChar char="•"/>
            </a:pPr>
            <a:r>
              <a:rPr lang="nl-NL" dirty="0">
                <a:latin typeface="Gill Sans MT"/>
              </a:rPr>
              <a:t>Kan de patiënt en naasten informeren en adviseren over psychische en lichamelijke klachten;</a:t>
            </a:r>
          </a:p>
          <a:p>
            <a:pPr>
              <a:buFont typeface="Gill Sans MT" panose="020B0604020202020204" pitchFamily="34" charset="0"/>
              <a:buChar char="•"/>
            </a:pPr>
            <a:r>
              <a:rPr lang="nl-NL" dirty="0">
                <a:latin typeface="Gill Sans MT"/>
              </a:rPr>
              <a:t>Kan acteren op de behoefte van de patiënt en naasten m.b.t. een gesprek over het levenseinde;</a:t>
            </a:r>
          </a:p>
          <a:p>
            <a:pPr>
              <a:buFont typeface="Gill Sans MT" panose="020B0604020202020204" pitchFamily="34" charset="0"/>
              <a:buChar char="•"/>
            </a:pPr>
            <a:r>
              <a:rPr lang="nl-NL" dirty="0">
                <a:latin typeface="Gill Sans MT"/>
              </a:rPr>
              <a:t>Herkent en markeert de palliatieve fase bij een (kwetsbare) volwassen patiënt met ongeneeslijke kanker;</a:t>
            </a:r>
          </a:p>
          <a:p>
            <a:pPr>
              <a:buFont typeface="Gill Sans MT" panose="020B0604020202020204" pitchFamily="34" charset="0"/>
              <a:buChar char="•"/>
            </a:pPr>
            <a:r>
              <a:rPr lang="nl-NL" dirty="0">
                <a:latin typeface="Gill Sans MT"/>
              </a:rPr>
              <a:t>Kan de waarden, wensen en behoeften van patiënt en naasten (partner, kind) in palliatieve fase in kaart brengen op basis van de vier dimensies (proactieve zorgplanning);</a:t>
            </a:r>
          </a:p>
          <a:p>
            <a:pPr>
              <a:buFont typeface="Gill Sans MT" panose="020B0604020202020204" pitchFamily="34" charset="0"/>
              <a:buChar char="•"/>
            </a:pPr>
            <a:r>
              <a:rPr lang="nl-NL" dirty="0">
                <a:latin typeface="Gill Sans MT"/>
              </a:rPr>
              <a:t>Kan prognose, beloop en behandelopties inschatten (scenario denken) en bespreken met de patiënt en naasten (proactieve zorgplanning);</a:t>
            </a:r>
          </a:p>
          <a:p>
            <a:pPr marL="285750" indent="-285750">
              <a:buFont typeface="Arial" panose="020B0604020202020204" pitchFamily="34" charset="0"/>
              <a:buChar char="•"/>
            </a:pPr>
            <a:endParaRPr lang="nl-NL" dirty="0">
              <a:cs typeface="Calibri"/>
            </a:endParaRPr>
          </a:p>
        </p:txBody>
      </p:sp>
    </p:spTree>
    <p:extLst>
      <p:ext uri="{BB962C8B-B14F-4D97-AF65-F5344CB8AC3E}">
        <p14:creationId xmlns:p14="http://schemas.microsoft.com/office/powerpoint/2010/main" val="128942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E74F830-FE7A-2033-6E45-35DD7186D341}"/>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descr="Afbeelding met tekst&#10;&#10;Automatisch gegenereerde beschrijving">
            <a:extLst>
              <a:ext uri="{FF2B5EF4-FFF2-40B4-BE49-F238E27FC236}">
                <a16:creationId xmlns:a16="http://schemas.microsoft.com/office/drawing/2014/main" id="{4A43E7AE-FCF1-2251-4476-F99505291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3" name="Tijdelijke aanduiding voor datum 3">
            <a:extLst>
              <a:ext uri="{FF2B5EF4-FFF2-40B4-BE49-F238E27FC236}">
                <a16:creationId xmlns:a16="http://schemas.microsoft.com/office/drawing/2014/main" id="{81385E24-D989-6089-305C-B466B359890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14" name="Tijdelijke aanduiding voor voettekst 4">
            <a:extLst>
              <a:ext uri="{FF2B5EF4-FFF2-40B4-BE49-F238E27FC236}">
                <a16:creationId xmlns:a16="http://schemas.microsoft.com/office/drawing/2014/main" id="{9A02DC59-FC52-F4F7-8342-9C3C798B7368}"/>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5" name="Tijdelijke aanduiding voor dianummer 5">
            <a:extLst>
              <a:ext uri="{FF2B5EF4-FFF2-40B4-BE49-F238E27FC236}">
                <a16:creationId xmlns:a16="http://schemas.microsoft.com/office/drawing/2014/main" id="{5EC750D1-0189-D7A7-B10C-9CA7FFA0779C}"/>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5</a:t>
            </a:fld>
            <a:endParaRPr lang="nl-NL"/>
          </a:p>
        </p:txBody>
      </p:sp>
      <p:sp>
        <p:nvSpPr>
          <p:cNvPr id="19" name="Titel 1">
            <a:extLst>
              <a:ext uri="{FF2B5EF4-FFF2-40B4-BE49-F238E27FC236}">
                <a16:creationId xmlns:a16="http://schemas.microsoft.com/office/drawing/2014/main" id="{87A3DC94-33D2-9622-0210-EDFA1088F1EF}"/>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solidFill>
                  <a:schemeClr val="bg2"/>
                </a:solidFill>
                <a:latin typeface="+mn-lt"/>
              </a:rPr>
              <a:t>Team-test</a:t>
            </a:r>
            <a:br>
              <a:rPr lang="nl-NL" b="1" dirty="0">
                <a:solidFill>
                  <a:schemeClr val="bg2"/>
                </a:solidFill>
                <a:latin typeface="+mn-lt"/>
              </a:rPr>
            </a:br>
            <a:endParaRPr lang="nl-NL" b="1" dirty="0">
              <a:solidFill>
                <a:schemeClr val="bg2"/>
              </a:solidFill>
              <a:latin typeface="+mn-lt"/>
            </a:endParaRPr>
          </a:p>
          <a:p>
            <a:pPr marL="571500" indent="-571500">
              <a:buFont typeface="Arial" panose="020B0604020202020204" pitchFamily="34" charset="0"/>
              <a:buChar char="•"/>
            </a:pPr>
            <a:r>
              <a:rPr lang="nl-NL" sz="2800" dirty="0">
                <a:solidFill>
                  <a:schemeClr val="bg2"/>
                </a:solidFill>
                <a:latin typeface="+mn-lt"/>
              </a:rPr>
              <a:t>Wijs een voorzitter aan;</a:t>
            </a:r>
          </a:p>
          <a:p>
            <a:pPr marL="571500" indent="-571500">
              <a:buFont typeface="Arial" panose="020B0604020202020204" pitchFamily="34" charset="0"/>
              <a:buChar char="•"/>
            </a:pPr>
            <a:r>
              <a:rPr lang="nl-NL" sz="2800" dirty="0">
                <a:solidFill>
                  <a:schemeClr val="bg2"/>
                </a:solidFill>
                <a:latin typeface="+mn-lt"/>
              </a:rPr>
              <a:t>Bekijk iedere meerkeuzevraag en ga in </a:t>
            </a:r>
            <a:r>
              <a:rPr lang="nl-NL" sz="2800" u="sng" dirty="0">
                <a:solidFill>
                  <a:schemeClr val="bg2"/>
                </a:solidFill>
                <a:latin typeface="+mn-lt"/>
              </a:rPr>
              <a:t>discussie</a:t>
            </a:r>
            <a:r>
              <a:rPr lang="nl-NL" sz="2800" dirty="0">
                <a:solidFill>
                  <a:schemeClr val="bg2"/>
                </a:solidFill>
                <a:latin typeface="+mn-lt"/>
              </a:rPr>
              <a:t> met elkaar over het juiste antwoord;</a:t>
            </a:r>
          </a:p>
          <a:p>
            <a:pPr marL="571500" indent="-571500">
              <a:buFont typeface="Arial" panose="020B0604020202020204" pitchFamily="34" charset="0"/>
              <a:buChar char="•"/>
            </a:pPr>
            <a:r>
              <a:rPr lang="nl-NL" sz="2800" dirty="0">
                <a:solidFill>
                  <a:schemeClr val="bg2"/>
                </a:solidFill>
                <a:latin typeface="+mn-lt"/>
              </a:rPr>
              <a:t>Kom tot </a:t>
            </a:r>
            <a:r>
              <a:rPr lang="nl-NL" sz="2800" u="sng" dirty="0">
                <a:solidFill>
                  <a:schemeClr val="bg2"/>
                </a:solidFill>
                <a:latin typeface="+mn-lt"/>
              </a:rPr>
              <a:t>consensus</a:t>
            </a:r>
            <a:r>
              <a:rPr lang="nl-NL" sz="2800" dirty="0">
                <a:solidFill>
                  <a:schemeClr val="bg2"/>
                </a:solidFill>
                <a:latin typeface="+mn-lt"/>
              </a:rPr>
              <a:t> als team en vink die antwoordoptie aan;</a:t>
            </a:r>
          </a:p>
          <a:p>
            <a:pPr marL="571500" indent="-571500">
              <a:buFont typeface="Arial" panose="020B0604020202020204" pitchFamily="34" charset="0"/>
              <a:buChar char="•"/>
            </a:pPr>
            <a:r>
              <a:rPr lang="nl-NL" sz="2800" dirty="0">
                <a:solidFill>
                  <a:schemeClr val="bg2"/>
                </a:solidFill>
                <a:latin typeface="+mn-lt"/>
              </a:rPr>
              <a:t>Doe dit voor alle vragen.</a:t>
            </a:r>
          </a:p>
          <a:p>
            <a:pPr algn="ctr"/>
            <a:endParaRPr lang="nl-NL" b="1" dirty="0">
              <a:solidFill>
                <a:schemeClr val="bg2"/>
              </a:solidFill>
              <a:latin typeface="+mn-lt"/>
            </a:endParaRPr>
          </a:p>
        </p:txBody>
      </p:sp>
    </p:spTree>
    <p:extLst>
      <p:ext uri="{BB962C8B-B14F-4D97-AF65-F5344CB8AC3E}">
        <p14:creationId xmlns:p14="http://schemas.microsoft.com/office/powerpoint/2010/main" val="151218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6</a:t>
            </a:fld>
            <a:endParaRPr lang="nl-NL"/>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Vraag 1</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rtl="0" fontAlgn="base"/>
            <a:r>
              <a:rPr lang="nl-NL" sz="1800" b="0" i="0" dirty="0">
                <a:solidFill>
                  <a:schemeClr val="bg2"/>
                </a:solidFill>
                <a:effectLst/>
                <a:latin typeface="Gill Sans MT" panose="020B0502020104020203" pitchFamily="34" charset="0"/>
              </a:rPr>
              <a:t>Een huisarts voert een proactieve zorgplanningsgesprek met een 69-jarige patiënte en stipt de 4 dimensies van de palliatieve zorg hierin aan. Welke dimensie is </a:t>
            </a:r>
            <a:r>
              <a:rPr lang="nl-NL" sz="1800" b="1" i="0" u="sng" dirty="0">
                <a:solidFill>
                  <a:schemeClr val="bg2"/>
                </a:solidFill>
                <a:effectLst/>
                <a:latin typeface="Gill Sans MT" panose="020B0502020104020203" pitchFamily="34" charset="0"/>
              </a:rPr>
              <a:t>GEEN</a:t>
            </a:r>
            <a:r>
              <a:rPr lang="nl-NL" sz="1800" b="0" i="0" dirty="0">
                <a:solidFill>
                  <a:schemeClr val="bg2"/>
                </a:solidFill>
                <a:effectLst/>
                <a:latin typeface="Gill Sans MT" panose="020B0502020104020203" pitchFamily="34" charset="0"/>
              </a:rPr>
              <a:t> onderdeel van een proactieve zorgplanningsgesprek? </a:t>
            </a:r>
            <a:endParaRPr lang="nl-NL" dirty="0">
              <a:solidFill>
                <a:schemeClr val="bg2"/>
              </a:solidFill>
              <a:latin typeface="Segoe UI" panose="020B0502040204020203" pitchFamily="34" charset="0"/>
            </a:endParaRP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De fysieke dimensie </a:t>
            </a:r>
          </a:p>
          <a:p>
            <a:pPr marL="342900" indent="-342900" algn="l" rtl="0" fontAlgn="base">
              <a:buFont typeface="+mj-lt"/>
              <a:buAutoNum type="alphaUcPeriod"/>
            </a:pPr>
            <a:r>
              <a:rPr lang="nl-NL" sz="1800" i="0" dirty="0">
                <a:solidFill>
                  <a:schemeClr val="bg2"/>
                </a:solidFill>
                <a:effectLst/>
                <a:latin typeface="Gill Sans MT" panose="020B0502020104020203" pitchFamily="34" charset="0"/>
              </a:rPr>
              <a:t>De financiële dimensie  </a:t>
            </a: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De psychische dimensie </a:t>
            </a: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De zingevingsdimensie. </a:t>
            </a:r>
          </a:p>
          <a:p>
            <a:endParaRPr lang="nl-NL" dirty="0">
              <a:solidFill>
                <a:schemeClr val="bg2"/>
              </a:solidFill>
            </a:endParaRPr>
          </a:p>
        </p:txBody>
      </p:sp>
    </p:spTree>
    <p:extLst>
      <p:ext uri="{BB962C8B-B14F-4D97-AF65-F5344CB8AC3E}">
        <p14:creationId xmlns:p14="http://schemas.microsoft.com/office/powerpoint/2010/main" val="240092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7</a:t>
            </a:fld>
            <a:endParaRPr lang="nl-NL"/>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Vraag 2</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rtl="0" fontAlgn="base"/>
            <a:r>
              <a:rPr lang="nl-NL" sz="1800" b="0" i="0" dirty="0">
                <a:solidFill>
                  <a:schemeClr val="bg2"/>
                </a:solidFill>
                <a:effectLst/>
                <a:latin typeface="Gill Sans MT" panose="020B0502020104020203" pitchFamily="34" charset="0"/>
              </a:rPr>
              <a:t>Een 74-jarige patiënt is bekend met uitgezaaide prostaatkanker. Hij bezoekt de huisarts in verband met rugpijn. De huisarts stelt zichzelf de zogeheten “surprise question”. Welk doel dient deze vraag? Het inventariseren en markeren van </a:t>
            </a:r>
            <a:endParaRPr lang="nl-NL" b="0" i="0" dirty="0">
              <a:solidFill>
                <a:schemeClr val="bg2"/>
              </a:solidFill>
              <a:effectLst/>
              <a:latin typeface="Segoe UI" panose="020B0502040204020203" pitchFamily="34" charset="0"/>
            </a:endParaRP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de terminale fase </a:t>
            </a:r>
          </a:p>
          <a:p>
            <a:pPr marL="342900" indent="-342900" algn="l" rtl="0" fontAlgn="base">
              <a:buFont typeface="+mj-lt"/>
              <a:buAutoNum type="alphaUcPeriod"/>
            </a:pPr>
            <a:r>
              <a:rPr lang="nl-NL" sz="1800" i="0" dirty="0">
                <a:solidFill>
                  <a:schemeClr val="bg2"/>
                </a:solidFill>
                <a:effectLst/>
                <a:latin typeface="Gill Sans MT" panose="020B0502020104020203" pitchFamily="34" charset="0"/>
              </a:rPr>
              <a:t>de palliatieve fase </a:t>
            </a: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de kwetsbaarheid bij ouderen </a:t>
            </a:r>
          </a:p>
          <a:p>
            <a:pPr marL="285750" indent="-285750">
              <a:buFont typeface="Arial" panose="020B0604020202020204" pitchFamily="34" charset="0"/>
              <a:buChar char="•"/>
            </a:pPr>
            <a:endParaRPr lang="nl-NL" dirty="0">
              <a:solidFill>
                <a:schemeClr val="bg2"/>
              </a:solidFill>
            </a:endParaRPr>
          </a:p>
        </p:txBody>
      </p:sp>
    </p:spTree>
    <p:extLst>
      <p:ext uri="{BB962C8B-B14F-4D97-AF65-F5344CB8AC3E}">
        <p14:creationId xmlns:p14="http://schemas.microsoft.com/office/powerpoint/2010/main" val="342244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8</a:t>
            </a:fld>
            <a:endParaRPr lang="nl-NL"/>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Vraag 3</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rtl="0" fontAlgn="base"/>
            <a:r>
              <a:rPr lang="nl-NL" sz="1800" b="0" i="0" dirty="0">
                <a:solidFill>
                  <a:schemeClr val="bg2"/>
                </a:solidFill>
                <a:effectLst/>
                <a:latin typeface="Gill Sans MT" panose="020B0502020104020203" pitchFamily="34" charset="0"/>
              </a:rPr>
              <a:t>Een 84-jarige patiënte is bekend met uitgezaaide eierstokkanker zonder ziektegerichte behandeling. Patiënte heeft uitzaaiingen in de longen. Ondanks alle niet-medicamenteuze adviezen verergert de dyspnoe geleidelijk. Angst lijkt geen nadrukkelijke rol te spelen. Er is geen andere relevante </a:t>
            </a:r>
            <a:r>
              <a:rPr lang="nl-NL" sz="1800" b="0" i="0" dirty="0" err="1">
                <a:solidFill>
                  <a:schemeClr val="bg2"/>
                </a:solidFill>
                <a:effectLst/>
                <a:latin typeface="Gill Sans MT" panose="020B0502020104020203" pitchFamily="34" charset="0"/>
              </a:rPr>
              <a:t>comorbiditeit</a:t>
            </a:r>
            <a:r>
              <a:rPr lang="nl-NL" sz="1800" b="0" i="0" dirty="0">
                <a:solidFill>
                  <a:schemeClr val="bg2"/>
                </a:solidFill>
                <a:effectLst/>
                <a:latin typeface="Gill Sans MT" panose="020B0502020104020203" pitchFamily="34" charset="0"/>
              </a:rPr>
              <a:t>. Welke medicamenteuze behandeling is het meeste aangewezen? Behandeling met een </a:t>
            </a:r>
            <a:endParaRPr lang="nl-NL" b="0" i="0" dirty="0">
              <a:solidFill>
                <a:schemeClr val="bg2"/>
              </a:solidFill>
              <a:effectLst/>
              <a:latin typeface="Segoe UI" panose="020B0502040204020203" pitchFamily="34" charset="0"/>
            </a:endParaRP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benzodiazepine </a:t>
            </a: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diureticum </a:t>
            </a:r>
          </a:p>
          <a:p>
            <a:pPr marL="342900" indent="-342900" algn="l" rtl="0" fontAlgn="base">
              <a:buFont typeface="+mj-lt"/>
              <a:buAutoNum type="alphaUcPeriod"/>
            </a:pPr>
            <a:r>
              <a:rPr lang="nl-NL" sz="1800" i="0" dirty="0">
                <a:solidFill>
                  <a:schemeClr val="bg2"/>
                </a:solidFill>
                <a:effectLst/>
                <a:latin typeface="Gill Sans MT" panose="020B0502020104020203" pitchFamily="34" charset="0"/>
              </a:rPr>
              <a:t>opiaat  </a:t>
            </a:r>
          </a:p>
          <a:p>
            <a:pPr marL="342900" indent="-342900" algn="l" rtl="0" fontAlgn="base">
              <a:buFont typeface="+mj-lt"/>
              <a:buAutoNum type="alphaUcPeriod"/>
            </a:pPr>
            <a:r>
              <a:rPr lang="nl-NL" sz="1800" b="0" i="0" dirty="0" err="1">
                <a:solidFill>
                  <a:schemeClr val="bg2"/>
                </a:solidFill>
                <a:effectLst/>
                <a:latin typeface="Gill Sans MT" panose="020B0502020104020203" pitchFamily="34" charset="0"/>
              </a:rPr>
              <a:t>parasympathicolyticum</a:t>
            </a:r>
            <a:r>
              <a:rPr lang="nl-NL" sz="1800" b="0" i="0" dirty="0">
                <a:solidFill>
                  <a:schemeClr val="bg2"/>
                </a:solidFill>
                <a:effectLst/>
                <a:latin typeface="Gill Sans MT" panose="020B0502020104020203" pitchFamily="34" charset="0"/>
              </a:rPr>
              <a:t>. </a:t>
            </a:r>
          </a:p>
        </p:txBody>
      </p:sp>
    </p:spTree>
    <p:extLst>
      <p:ext uri="{BB962C8B-B14F-4D97-AF65-F5344CB8AC3E}">
        <p14:creationId xmlns:p14="http://schemas.microsoft.com/office/powerpoint/2010/main" val="427721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22-2-2024</a:t>
            </a:fld>
            <a:endParaRPr lang="nl-NL" dirty="0"/>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9</a:t>
            </a:fld>
            <a:endParaRPr lang="nl-NL"/>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Vraag 4</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rtl="0" fontAlgn="base"/>
            <a:r>
              <a:rPr lang="nl-NL" sz="1800" b="0" i="0" dirty="0">
                <a:solidFill>
                  <a:schemeClr val="bg2"/>
                </a:solidFill>
                <a:effectLst/>
                <a:latin typeface="Gill Sans MT" panose="020B0502020104020203" pitchFamily="34" charset="0"/>
              </a:rPr>
              <a:t>Een 73-jarige patiënt heeft botuitzaaiingen van prostaatkanker in zijn wervelkolom. Sinds 3 dagen ervaart patiënt een schietende pijn in het linker been. De pijn is niet continu aanwezig. Patiënt omschrijft de pijn als ‘stroomstootjes’. Van welke soort pijn is hier het meest waarschijnlijk sprake? </a:t>
            </a:r>
            <a:endParaRPr lang="nl-NL" b="0" i="0" dirty="0">
              <a:solidFill>
                <a:schemeClr val="bg2"/>
              </a:solidFill>
              <a:effectLst/>
              <a:latin typeface="Segoe UI" panose="020B0502040204020203" pitchFamily="34" charset="0"/>
            </a:endParaRPr>
          </a:p>
          <a:p>
            <a:pPr marL="342900" indent="-342900" algn="l" rtl="0" fontAlgn="base">
              <a:buFont typeface="+mj-lt"/>
              <a:buAutoNum type="alphaUcPeriod"/>
            </a:pPr>
            <a:r>
              <a:rPr lang="nl-NL" sz="1800" b="0" i="0" dirty="0">
                <a:solidFill>
                  <a:schemeClr val="bg2"/>
                </a:solidFill>
                <a:effectLst/>
                <a:latin typeface="Gill Sans MT" panose="020B0502020104020203" pitchFamily="34" charset="0"/>
              </a:rPr>
              <a:t>Fantoompijn </a:t>
            </a:r>
          </a:p>
          <a:p>
            <a:pPr marL="342900" indent="-342900" algn="l" rtl="0" fontAlgn="base">
              <a:buFont typeface="+mj-lt"/>
              <a:buAutoNum type="alphaUcPeriod"/>
            </a:pPr>
            <a:r>
              <a:rPr lang="nl-NL" sz="1800" i="0" dirty="0" err="1">
                <a:solidFill>
                  <a:schemeClr val="bg2"/>
                </a:solidFill>
                <a:effectLst/>
                <a:latin typeface="Gill Sans MT" panose="020B0502020104020203" pitchFamily="34" charset="0"/>
              </a:rPr>
              <a:t>Neuropathische</a:t>
            </a:r>
            <a:r>
              <a:rPr lang="nl-NL" sz="1800" i="0" dirty="0">
                <a:solidFill>
                  <a:schemeClr val="bg2"/>
                </a:solidFill>
                <a:effectLst/>
                <a:latin typeface="Gill Sans MT" panose="020B0502020104020203" pitchFamily="34" charset="0"/>
              </a:rPr>
              <a:t> pijn </a:t>
            </a:r>
          </a:p>
          <a:p>
            <a:pPr marL="342900" indent="-342900" algn="l" rtl="0" fontAlgn="base">
              <a:buFont typeface="+mj-lt"/>
              <a:buAutoNum type="alphaUcPeriod"/>
            </a:pPr>
            <a:r>
              <a:rPr lang="nl-NL" sz="1800" b="0" i="0" dirty="0" err="1">
                <a:solidFill>
                  <a:schemeClr val="bg2"/>
                </a:solidFill>
                <a:effectLst/>
                <a:latin typeface="Gill Sans MT" panose="020B0502020104020203" pitchFamily="34" charset="0"/>
              </a:rPr>
              <a:t>Nociceptieve</a:t>
            </a:r>
            <a:r>
              <a:rPr lang="nl-NL" sz="1800" b="0" i="0" dirty="0">
                <a:solidFill>
                  <a:schemeClr val="bg2"/>
                </a:solidFill>
                <a:effectLst/>
                <a:latin typeface="Gill Sans MT" panose="020B0502020104020203" pitchFamily="34" charset="0"/>
              </a:rPr>
              <a:t> pijn. </a:t>
            </a:r>
          </a:p>
          <a:p>
            <a:pPr marL="285750" indent="-285750">
              <a:buFont typeface="Arial" panose="020B0604020202020204" pitchFamily="34" charset="0"/>
              <a:buChar char="•"/>
            </a:pPr>
            <a:endParaRPr lang="nl-NL" dirty="0">
              <a:solidFill>
                <a:schemeClr val="bg2"/>
              </a:solidFill>
            </a:endParaRPr>
          </a:p>
        </p:txBody>
      </p:sp>
    </p:spTree>
    <p:extLst>
      <p:ext uri="{BB962C8B-B14F-4D97-AF65-F5344CB8AC3E}">
        <p14:creationId xmlns:p14="http://schemas.microsoft.com/office/powerpoint/2010/main" val="413056009"/>
      </p:ext>
    </p:extLst>
  </p:cSld>
  <p:clrMapOvr>
    <a:masterClrMapping/>
  </p:clrMapOvr>
</p:sld>
</file>

<file path=ppt/theme/theme1.xml><?xml version="1.0" encoding="utf-8"?>
<a:theme xmlns:a="http://schemas.openxmlformats.org/drawingml/2006/main" name="Witte achtergrond">
  <a:themeElements>
    <a:clrScheme name="ScholingPZ 2">
      <a:dk1>
        <a:srgbClr val="0D4049"/>
      </a:dk1>
      <a:lt1>
        <a:srgbClr val="EB6650"/>
      </a:lt1>
      <a:dk2>
        <a:srgbClr val="38B8AF"/>
      </a:dk2>
      <a:lt2>
        <a:srgbClr val="FFFFFF"/>
      </a:lt2>
      <a:accent1>
        <a:srgbClr val="EB6751"/>
      </a:accent1>
      <a:accent2>
        <a:srgbClr val="38B8AF"/>
      </a:accent2>
      <a:accent3>
        <a:srgbClr val="E6E6E6"/>
      </a:accent3>
      <a:accent4>
        <a:srgbClr val="E20512"/>
      </a:accent4>
      <a:accent5>
        <a:srgbClr val="0075BF"/>
      </a:accent5>
      <a:accent6>
        <a:srgbClr val="70AD47"/>
      </a:accent6>
      <a:hlink>
        <a:srgbClr val="EB6650"/>
      </a:hlink>
      <a:folHlink>
        <a:srgbClr val="EB6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nkergroene achtergrond">
  <a:themeElements>
    <a:clrScheme name="ScholingPZ">
      <a:dk1>
        <a:srgbClr val="0D4049"/>
      </a:dk1>
      <a:lt1>
        <a:srgbClr val="EB6650"/>
      </a:lt1>
      <a:dk2>
        <a:srgbClr val="38B8AF"/>
      </a:dk2>
      <a:lt2>
        <a:srgbClr val="FFFFFF"/>
      </a:lt2>
      <a:accent1>
        <a:srgbClr val="EB6751"/>
      </a:accent1>
      <a:accent2>
        <a:srgbClr val="38B8AF"/>
      </a:accent2>
      <a:accent3>
        <a:srgbClr val="DCDCDC"/>
      </a:accent3>
      <a:accent4>
        <a:srgbClr val="E20512"/>
      </a:accent4>
      <a:accent5>
        <a:srgbClr val="0075BF"/>
      </a:accent5>
      <a:accent6>
        <a:srgbClr val="70AD47"/>
      </a:accent6>
      <a:hlink>
        <a:srgbClr val="EB6650"/>
      </a:hlink>
      <a:folHlink>
        <a:srgbClr val="38B8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urqoise achtergrond">
  <a:themeElements>
    <a:clrScheme name="ScholingPZ">
      <a:dk1>
        <a:srgbClr val="0D4049"/>
      </a:dk1>
      <a:lt1>
        <a:srgbClr val="EB6650"/>
      </a:lt1>
      <a:dk2>
        <a:srgbClr val="38B8AF"/>
      </a:dk2>
      <a:lt2>
        <a:srgbClr val="FFFFFF"/>
      </a:lt2>
      <a:accent1>
        <a:srgbClr val="EB6751"/>
      </a:accent1>
      <a:accent2>
        <a:srgbClr val="38B8AF"/>
      </a:accent2>
      <a:accent3>
        <a:srgbClr val="DCDCDC"/>
      </a:accent3>
      <a:accent4>
        <a:srgbClr val="E20512"/>
      </a:accent4>
      <a:accent5>
        <a:srgbClr val="0075BF"/>
      </a:accent5>
      <a:accent6>
        <a:srgbClr val="70AD47"/>
      </a:accent6>
      <a:hlink>
        <a:srgbClr val="EB6650"/>
      </a:hlink>
      <a:folHlink>
        <a:srgbClr val="38B8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anje achtergrond">
  <a:themeElements>
    <a:clrScheme name="ScholingPZ 2">
      <a:dk1>
        <a:srgbClr val="0D4049"/>
      </a:dk1>
      <a:lt1>
        <a:srgbClr val="EB6650"/>
      </a:lt1>
      <a:dk2>
        <a:srgbClr val="38B8AF"/>
      </a:dk2>
      <a:lt2>
        <a:srgbClr val="FFFFFF"/>
      </a:lt2>
      <a:accent1>
        <a:srgbClr val="EB6751"/>
      </a:accent1>
      <a:accent2>
        <a:srgbClr val="38B8AF"/>
      </a:accent2>
      <a:accent3>
        <a:srgbClr val="E6E6E6"/>
      </a:accent3>
      <a:accent4>
        <a:srgbClr val="E20512"/>
      </a:accent4>
      <a:accent5>
        <a:srgbClr val="0075BF"/>
      </a:accent5>
      <a:accent6>
        <a:srgbClr val="70AD47"/>
      </a:accent6>
      <a:hlink>
        <a:srgbClr val="EB6650"/>
      </a:hlink>
      <a:folHlink>
        <a:srgbClr val="EB6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ranje achtergrond">
  <a:themeElements>
    <a:clrScheme name="ScholingPZ">
      <a:dk1>
        <a:srgbClr val="0D4049"/>
      </a:dk1>
      <a:lt1>
        <a:srgbClr val="EB6650"/>
      </a:lt1>
      <a:dk2>
        <a:srgbClr val="38B8AF"/>
      </a:dk2>
      <a:lt2>
        <a:srgbClr val="FFFFFF"/>
      </a:lt2>
      <a:accent1>
        <a:srgbClr val="EB6751"/>
      </a:accent1>
      <a:accent2>
        <a:srgbClr val="38B8AF"/>
      </a:accent2>
      <a:accent3>
        <a:srgbClr val="DCDCDC"/>
      </a:accent3>
      <a:accent4>
        <a:srgbClr val="E20512"/>
      </a:accent4>
      <a:accent5>
        <a:srgbClr val="0075BF"/>
      </a:accent5>
      <a:accent6>
        <a:srgbClr val="70AD47"/>
      </a:accent6>
      <a:hlink>
        <a:srgbClr val="EB6650"/>
      </a:hlink>
      <a:folHlink>
        <a:srgbClr val="38B8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0ab04c-8f70-4963-96ff-2715df65a177">
      <Terms xmlns="http://schemas.microsoft.com/office/infopath/2007/PartnerControls"/>
    </lcf76f155ced4ddcb4097134ff3c332f>
    <TaxCatchAll xmlns="1acb8f41-2a33-4baf-8cf1-caa83d506c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C4B550ABE92447A2ACA11BE917DF83" ma:contentTypeVersion="12" ma:contentTypeDescription="Een nieuw document maken." ma:contentTypeScope="" ma:versionID="262a649e3cce448505f6f1eca6af9094">
  <xsd:schema xmlns:xsd="http://www.w3.org/2001/XMLSchema" xmlns:xs="http://www.w3.org/2001/XMLSchema" xmlns:p="http://schemas.microsoft.com/office/2006/metadata/properties" xmlns:ns2="a80ab04c-8f70-4963-96ff-2715df65a177" xmlns:ns3="1acb8f41-2a33-4baf-8cf1-caa83d506ca0" targetNamespace="http://schemas.microsoft.com/office/2006/metadata/properties" ma:root="true" ma:fieldsID="a5b4875408f2d4989d8f6250296b6552" ns2:_="" ns3:_="">
    <xsd:import namespace="a80ab04c-8f70-4963-96ff-2715df65a177"/>
    <xsd:import namespace="1acb8f41-2a33-4baf-8cf1-caa83d506ca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ab04c-8f70-4963-96ff-2715df65a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cb8f41-2a33-4baf-8cf1-caa83d506ca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6c6539-3159-4d14-8bb5-b2f50dd824ba}" ma:internalName="TaxCatchAll" ma:showField="CatchAllData" ma:web="1acb8f41-2a33-4baf-8cf1-caa83d506ca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35D321-8254-4999-AE10-60A8E999347A}">
  <ds:schemaRefs>
    <ds:schemaRef ds:uri="http://schemas.microsoft.com/sharepoint/v3/contenttype/forms"/>
  </ds:schemaRefs>
</ds:datastoreItem>
</file>

<file path=customXml/itemProps2.xml><?xml version="1.0" encoding="utf-8"?>
<ds:datastoreItem xmlns:ds="http://schemas.openxmlformats.org/officeDocument/2006/customXml" ds:itemID="{50BB2DF2-F2D7-4490-911D-0EED6E4E1128}">
  <ds:schemaRefs>
    <ds:schemaRef ds:uri="http://schemas.microsoft.com/office/2006/metadata/properties"/>
    <ds:schemaRef ds:uri="http://schemas.microsoft.com/office/infopath/2007/PartnerControls"/>
    <ds:schemaRef ds:uri="a80ab04c-8f70-4963-96ff-2715df65a177"/>
    <ds:schemaRef ds:uri="1acb8f41-2a33-4baf-8cf1-caa83d506ca0"/>
  </ds:schemaRefs>
</ds:datastoreItem>
</file>

<file path=customXml/itemProps3.xml><?xml version="1.0" encoding="utf-8"?>
<ds:datastoreItem xmlns:ds="http://schemas.openxmlformats.org/officeDocument/2006/customXml" ds:itemID="{10CE4CB6-242C-40A1-A64E-DD5DFD47F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0ab04c-8f70-4963-96ff-2715df65a177"/>
    <ds:schemaRef ds:uri="1acb8f41-2a33-4baf-8cf1-caa83d506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TotalTime>
  <Words>3288</Words>
  <Application>Microsoft Office PowerPoint</Application>
  <PresentationFormat>Breedbeeld</PresentationFormat>
  <Paragraphs>189</Paragraphs>
  <Slides>19</Slides>
  <Notes>17</Notes>
  <HiddenSlides>0</HiddenSlides>
  <MMClips>0</MMClips>
  <ScaleCrop>false</ScaleCrop>
  <HeadingPairs>
    <vt:vector size="6" baseType="variant">
      <vt:variant>
        <vt:lpstr>Gebruikte lettertypen</vt:lpstr>
      </vt:variant>
      <vt:variant>
        <vt:i4>9</vt:i4>
      </vt:variant>
      <vt:variant>
        <vt:lpstr>Thema</vt:lpstr>
      </vt:variant>
      <vt:variant>
        <vt:i4>5</vt:i4>
      </vt:variant>
      <vt:variant>
        <vt:lpstr>Diatitels</vt:lpstr>
      </vt:variant>
      <vt:variant>
        <vt:i4>19</vt:i4>
      </vt:variant>
    </vt:vector>
  </HeadingPairs>
  <TitlesOfParts>
    <vt:vector size="33" baseType="lpstr">
      <vt:lpstr>Arial</vt:lpstr>
      <vt:lpstr>Calibri</vt:lpstr>
      <vt:lpstr>Calibri Light</vt:lpstr>
      <vt:lpstr>Courier New</vt:lpstr>
      <vt:lpstr>Gill Sans MT</vt:lpstr>
      <vt:lpstr>Segoe UI</vt:lpstr>
      <vt:lpstr>Symbol</vt:lpstr>
      <vt:lpstr>WordVisi_MSFontService</vt:lpstr>
      <vt:lpstr>WordVisiCarriageReturn_MSFontService</vt:lpstr>
      <vt:lpstr>Witte achtergrond</vt:lpstr>
      <vt:lpstr>Donkergroene achtergrond</vt:lpstr>
      <vt:lpstr>Turqoise achtergrond</vt:lpstr>
      <vt:lpstr>Oranje achtergrond</vt:lpstr>
      <vt:lpstr>1_Oranje achtergrond</vt:lpstr>
      <vt:lpstr>Themabijeenkomst 1  Proactieve zorgplanning  Online ‘spelregels’: (1) ‘mute’ je microfoon als je niet praat;  (2) zet niet-essentiële software uit terwijl je in de ZOOM-meeting zit;  (3) als je internetverbinding onstabiel wordt, zet dan je camera uit; (4) schrijf je naam en functie in ZOOM (klik in participantenlijst op de drie puntjes achter je naam  rename  naam &amp; functie); (5) klik op ‘reactions’  ‘raise hand’ als je vragen hebt.   </vt:lpstr>
      <vt:lpstr>Disclosure belangen spreker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Donna Visser</dc:creator>
  <cp:lastModifiedBy>Bruin, J. de (Josefien)</cp:lastModifiedBy>
  <cp:revision>43</cp:revision>
  <dcterms:created xsi:type="dcterms:W3CDTF">2023-04-05T09:34:33Z</dcterms:created>
  <dcterms:modified xsi:type="dcterms:W3CDTF">2024-02-22T20:55:12Z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0x0101008FC4B550ABE92447A2ACA11BE917DF83</vt:lpwstr>
  </property>
  <property fmtid="{D5CDD505-2E9C-101B-9397-08002B2CF9AE}" pid="3" name="MediaServiceImageTags">
    <vt:lpwstr/>
  </property>
</Properties>
</file>